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256" r:id="rId2"/>
    <p:sldId id="293" r:id="rId3"/>
    <p:sldId id="261" r:id="rId4"/>
    <p:sldId id="269" r:id="rId5"/>
    <p:sldId id="270" r:id="rId6"/>
    <p:sldId id="271" r:id="rId7"/>
    <p:sldId id="272" r:id="rId8"/>
    <p:sldId id="262" r:id="rId9"/>
    <p:sldId id="277" r:id="rId10"/>
    <p:sldId id="284" r:id="rId11"/>
    <p:sldId id="263" r:id="rId12"/>
    <p:sldId id="290" r:id="rId13"/>
    <p:sldId id="291" r:id="rId14"/>
    <p:sldId id="275" r:id="rId15"/>
    <p:sldId id="276" r:id="rId16"/>
    <p:sldId id="280" r:id="rId17"/>
    <p:sldId id="264" r:id="rId18"/>
    <p:sldId id="278" r:id="rId19"/>
    <p:sldId id="279" r:id="rId20"/>
    <p:sldId id="292" r:id="rId21"/>
    <p:sldId id="281" r:id="rId22"/>
    <p:sldId id="265" r:id="rId23"/>
    <p:sldId id="283" r:id="rId24"/>
    <p:sldId id="285" r:id="rId25"/>
    <p:sldId id="286" r:id="rId26"/>
    <p:sldId id="288" r:id="rId27"/>
    <p:sldId id="289" r:id="rId28"/>
    <p:sldId id="266" r:id="rId29"/>
    <p:sldId id="282" r:id="rId30"/>
    <p:sldId id="267" r:id="rId31"/>
  </p:sldIdLst>
  <p:sldSz cx="11430000" cy="8570913"/>
  <p:notesSz cx="6858000" cy="9144000"/>
  <p:defaultTextStyle>
    <a:defPPr>
      <a:defRPr lang="ko-KR"/>
    </a:defPPr>
    <a:lvl1pPr marL="0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1pPr>
    <a:lvl2pPr marL="571454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2pPr>
    <a:lvl3pPr marL="1142909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3pPr>
    <a:lvl4pPr marL="1714363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4pPr>
    <a:lvl5pPr marL="2285817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5pPr>
    <a:lvl6pPr marL="2857271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99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5959"/>
    <a:srgbClr val="2E2E2E"/>
    <a:srgbClr val="FFD9CE"/>
    <a:srgbClr val="FFD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4" autoAdjust="0"/>
    <p:restoredTop sz="87016" autoAdjust="0"/>
  </p:normalViewPr>
  <p:slideViewPr>
    <p:cSldViewPr snapToGrid="0">
      <p:cViewPr>
        <p:scale>
          <a:sx n="68" d="100"/>
          <a:sy n="68" d="100"/>
        </p:scale>
        <p:origin x="1928" y="-152"/>
      </p:cViewPr>
      <p:guideLst>
        <p:guide orient="horz" pos="2699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E087D-B017-467F-965D-1CBD15BEFE55}" type="datetimeFigureOut">
              <a:rPr lang="ko-KR" altLang="en-US" smtClean="0"/>
              <a:pPr/>
              <a:t>2019. 3. 15.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2763E-6E6D-4AF2-95A8-F8133DAE794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53706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4DBE7-556B-423A-A9B9-4E3164301001}" type="datetimeFigureOut">
              <a:rPr lang="ko-KR" altLang="en-US" smtClean="0"/>
              <a:pPr/>
              <a:t>2019. 3. 15.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40CD8-A01D-4DB1-8FD8-7C71DF769C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5699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6554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이곳은 어디일까요</a:t>
            </a:r>
            <a:r>
              <a:rPr lang="en-US" altLang="ko-KR" dirty="0" smtClean="0"/>
              <a:t>?(</a:t>
            </a:r>
            <a:r>
              <a:rPr lang="ko-KR" altLang="en-US" dirty="0" smtClean="0"/>
              <a:t>몽골에 대한 설명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사막</a:t>
            </a:r>
            <a:r>
              <a:rPr lang="en-US" altLang="ko-KR" dirty="0" smtClean="0"/>
              <a:t>, </a:t>
            </a:r>
            <a:r>
              <a:rPr lang="ko-KR" altLang="en-US" dirty="0" smtClean="0"/>
              <a:t>눈이 좋음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징기스칸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</a:t>
            </a:r>
            <a:r>
              <a:rPr lang="en-US" altLang="ko-KR" dirty="0" smtClean="0"/>
              <a:t> )</a:t>
            </a:r>
          </a:p>
          <a:p>
            <a:r>
              <a:rPr lang="ko-KR" altLang="en-US" dirty="0" err="1" smtClean="0"/>
              <a:t>마지막설인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동화 설명</a:t>
            </a:r>
            <a:r>
              <a:rPr lang="en-US" altLang="ko-KR" dirty="0" smtClean="0"/>
              <a:t>(</a:t>
            </a:r>
            <a:r>
              <a:rPr lang="ko-KR" altLang="en-US" dirty="0" smtClean="0"/>
              <a:t>나라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등장인물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962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https://youtu.be/SWalmg0iQ98(</a:t>
            </a:r>
            <a:r>
              <a:rPr lang="ko-KR" altLang="en-US" dirty="0" err="1" smtClean="0"/>
              <a:t>마지막설인</a:t>
            </a:r>
            <a:r>
              <a:rPr lang="ko-KR" altLang="en-US" dirty="0" smtClean="0"/>
              <a:t> </a:t>
            </a:r>
            <a:r>
              <a:rPr lang="en-US" altLang="ko-KR" dirty="0" smtClean="0"/>
              <a:t>1 / 3</a:t>
            </a:r>
            <a:r>
              <a:rPr lang="ko-KR" altLang="en-US" dirty="0" smtClean="0"/>
              <a:t>분 </a:t>
            </a:r>
            <a:r>
              <a:rPr lang="en-US" altLang="ko-KR" dirty="0" smtClean="0"/>
              <a:t>41</a:t>
            </a:r>
            <a:r>
              <a:rPr lang="ko-KR" altLang="en-US" dirty="0" smtClean="0"/>
              <a:t>초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https://youtu.be/Iq1HK-XYrX0(</a:t>
            </a:r>
            <a:r>
              <a:rPr lang="ko-KR" altLang="en-US" dirty="0" err="1" smtClean="0"/>
              <a:t>마지막설인</a:t>
            </a:r>
            <a:r>
              <a:rPr lang="ko-KR" altLang="en-US" dirty="0" smtClean="0"/>
              <a:t> </a:t>
            </a:r>
            <a:r>
              <a:rPr lang="en-US" altLang="ko-KR" dirty="0" smtClean="0"/>
              <a:t>2 / 4</a:t>
            </a:r>
            <a:r>
              <a:rPr lang="ko-KR" altLang="en-US" dirty="0" smtClean="0"/>
              <a:t>분 </a:t>
            </a:r>
            <a:r>
              <a:rPr lang="en-US" altLang="ko-KR" dirty="0" smtClean="0"/>
              <a:t>19</a:t>
            </a:r>
            <a:r>
              <a:rPr lang="ko-KR" altLang="en-US" dirty="0" smtClean="0"/>
              <a:t>초</a:t>
            </a:r>
            <a:r>
              <a:rPr lang="en-US" altLang="ko-KR" dirty="0" smtClean="0"/>
              <a:t>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881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동화를 본 후 질문 시간 </a:t>
            </a:r>
            <a:endParaRPr lang="en-US" altLang="ko-KR" dirty="0" smtClean="0"/>
          </a:p>
          <a:p>
            <a:pPr marL="457200" indent="-457200">
              <a:buAutoNum type="arabicPeriod"/>
            </a:pPr>
            <a:r>
              <a:rPr lang="ko-KR" altLang="en-US" dirty="0" smtClean="0"/>
              <a:t>낙타에서 떨어진 아이는 어떻게 되었나요</a:t>
            </a:r>
            <a:r>
              <a:rPr lang="en-US" altLang="ko-KR" dirty="0" smtClean="0"/>
              <a:t>?</a:t>
            </a:r>
          </a:p>
          <a:p>
            <a:pPr marL="457200" indent="-457200">
              <a:buAutoNum type="arabicPeriod"/>
            </a:pPr>
            <a:r>
              <a:rPr lang="ko-KR" altLang="en-US" dirty="0" smtClean="0"/>
              <a:t>아이는 온몸이 털로 덮인 </a:t>
            </a:r>
            <a:r>
              <a:rPr lang="ko-KR" altLang="en-US" dirty="0" err="1" smtClean="0"/>
              <a:t>설인을</a:t>
            </a:r>
            <a:r>
              <a:rPr lang="ko-KR" altLang="en-US" dirty="0" smtClean="0"/>
              <a:t> 처음보고 어떻게 생각했을까요</a:t>
            </a:r>
            <a:r>
              <a:rPr lang="en-US" altLang="ko-KR" dirty="0" smtClean="0"/>
              <a:t>?</a:t>
            </a:r>
          </a:p>
          <a:p>
            <a:pPr marL="457200" indent="-457200">
              <a:buAutoNum type="arabicPeriod"/>
            </a:pPr>
            <a:r>
              <a:rPr lang="ko-KR" altLang="en-US" dirty="0" err="1" smtClean="0"/>
              <a:t>설인은</a:t>
            </a:r>
            <a:r>
              <a:rPr lang="ko-KR" altLang="en-US" dirty="0" smtClean="0"/>
              <a:t> 아이를 어디로 데려갔나요</a:t>
            </a:r>
            <a:r>
              <a:rPr lang="en-US" altLang="ko-KR" dirty="0" smtClean="0"/>
              <a:t>?</a:t>
            </a:r>
          </a:p>
          <a:p>
            <a:pPr marL="457200" indent="-457200">
              <a:buAutoNum type="arabicPeriod"/>
            </a:pPr>
            <a:r>
              <a:rPr lang="ko-KR" altLang="en-US" dirty="0" err="1" smtClean="0"/>
              <a:t>설인의</a:t>
            </a:r>
            <a:r>
              <a:rPr lang="ko-KR" altLang="en-US" dirty="0" smtClean="0"/>
              <a:t> 성격은 </a:t>
            </a:r>
            <a:r>
              <a:rPr lang="ko-KR" altLang="en-US" dirty="0" err="1" smtClean="0"/>
              <a:t>어때보였나요</a:t>
            </a:r>
            <a:r>
              <a:rPr lang="en-US" altLang="ko-KR" dirty="0" smtClean="0"/>
              <a:t>?</a:t>
            </a:r>
          </a:p>
          <a:p>
            <a:pPr marL="457200" indent="-457200">
              <a:buAutoNum type="arabicPeriod"/>
            </a:pPr>
            <a:r>
              <a:rPr lang="ko-KR" altLang="en-US" dirty="0" smtClean="0"/>
              <a:t>할아버지는 손자가 없어진 것을 어디에서 알게 되었나요</a:t>
            </a:r>
            <a:r>
              <a:rPr lang="en-US" altLang="ko-KR" dirty="0" smtClean="0"/>
              <a:t>?</a:t>
            </a:r>
          </a:p>
          <a:p>
            <a:pPr marL="457200" indent="-457200">
              <a:buAutoNum type="arabicPeriod"/>
            </a:pPr>
            <a:r>
              <a:rPr lang="ko-KR" altLang="en-US" dirty="0" smtClean="0"/>
              <a:t>부자는 </a:t>
            </a:r>
            <a:r>
              <a:rPr lang="ko-KR" altLang="en-US" dirty="0" err="1" smtClean="0"/>
              <a:t>설인을</a:t>
            </a:r>
            <a:r>
              <a:rPr lang="ko-KR" altLang="en-US" dirty="0" smtClean="0"/>
              <a:t> 왜 잡으려고 했나요</a:t>
            </a:r>
            <a:r>
              <a:rPr lang="en-US" altLang="ko-KR" dirty="0" smtClean="0"/>
              <a:t>?</a:t>
            </a:r>
          </a:p>
          <a:p>
            <a:pPr marL="457200" indent="-457200">
              <a:buAutoNum type="arabicPeriod"/>
            </a:pPr>
            <a:r>
              <a:rPr lang="ko-KR" altLang="en-US" dirty="0" smtClean="0"/>
              <a:t>부자는 </a:t>
            </a:r>
            <a:r>
              <a:rPr lang="ko-KR" altLang="en-US" dirty="0" err="1" smtClean="0"/>
              <a:t>설인을</a:t>
            </a:r>
            <a:r>
              <a:rPr lang="ko-KR" altLang="en-US" dirty="0" smtClean="0"/>
              <a:t> 잡기 위해 어떤 방법을 생각해 냈나요</a:t>
            </a:r>
            <a:r>
              <a:rPr lang="en-US" altLang="ko-KR" dirty="0" smtClean="0"/>
              <a:t>?</a:t>
            </a:r>
          </a:p>
          <a:p>
            <a:pPr marL="457200" indent="-457200">
              <a:buAutoNum type="arabicPeriod"/>
            </a:pPr>
            <a:r>
              <a:rPr lang="ko-KR" altLang="en-US" dirty="0" smtClean="0"/>
              <a:t>부자에게 총을 맞은 </a:t>
            </a:r>
            <a:r>
              <a:rPr lang="ko-KR" altLang="en-US" dirty="0" err="1" smtClean="0"/>
              <a:t>설인은</a:t>
            </a:r>
            <a:r>
              <a:rPr lang="ko-KR" altLang="en-US" dirty="0" smtClean="0"/>
              <a:t> 어떻게 되었나요</a:t>
            </a:r>
            <a:r>
              <a:rPr lang="en-US" altLang="ko-KR" dirty="0" smtClean="0"/>
              <a:t>?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796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처음 본 </a:t>
            </a:r>
            <a:r>
              <a:rPr lang="ko-KR" altLang="en-US" dirty="0" err="1" smtClean="0"/>
              <a:t>설인의</a:t>
            </a:r>
            <a:r>
              <a:rPr lang="ko-KR" altLang="en-US" dirty="0" smtClean="0"/>
              <a:t> 겉모습에 대해 나누기</a:t>
            </a:r>
            <a:r>
              <a:rPr lang="en-US" altLang="ko-KR" dirty="0" smtClean="0"/>
              <a:t>(</a:t>
            </a:r>
            <a:r>
              <a:rPr lang="ko-KR" altLang="en-US" dirty="0" smtClean="0"/>
              <a:t>처음에 나타난 겉모습</a:t>
            </a:r>
            <a:r>
              <a:rPr lang="en-US" altLang="ko-KR" dirty="0" smtClean="0"/>
              <a:t>)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4372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설인과</a:t>
            </a:r>
            <a:r>
              <a:rPr lang="ko-KR" altLang="en-US" dirty="0" smtClean="0"/>
              <a:t> 부자가 한 행동에 대한 차이점 찾기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설인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아이를 도와주고 할아버지와 잘 살 수 있도록 도와준다</a:t>
            </a:r>
            <a:r>
              <a:rPr lang="en-US" altLang="ko-KR" dirty="0" smtClean="0"/>
              <a:t>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384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설인과</a:t>
            </a:r>
            <a:r>
              <a:rPr lang="ko-KR" altLang="en-US" dirty="0" smtClean="0"/>
              <a:t> 부자가 한 행동에 대한 차이점 찾기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부자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돈을 벌기 위해 </a:t>
            </a:r>
            <a:r>
              <a:rPr lang="ko-KR" altLang="en-US" dirty="0" err="1" smtClean="0"/>
              <a:t>설인과</a:t>
            </a:r>
            <a:r>
              <a:rPr lang="ko-KR" altLang="en-US" dirty="0" smtClean="0"/>
              <a:t> 아이를 이용한다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다른 사람들을 괴롭힌다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자신의 부와 명예만 생각한다</a:t>
            </a:r>
            <a:r>
              <a:rPr lang="en-US" altLang="ko-KR" dirty="0" smtClean="0"/>
              <a:t>)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9269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도와주는 마음에 대해 </a:t>
            </a:r>
            <a:r>
              <a:rPr lang="ko-KR" altLang="en-US" smtClean="0"/>
              <a:t>이야기하기 </a:t>
            </a:r>
            <a:r>
              <a:rPr lang="en-US" altLang="ko-KR" smtClean="0"/>
              <a:t>(</a:t>
            </a:r>
            <a:r>
              <a:rPr lang="ko-KR" altLang="en-US" smtClean="0"/>
              <a:t>내가 설인있었다면</a:t>
            </a:r>
            <a:r>
              <a:rPr lang="en-US" altLang="ko-KR" smtClean="0"/>
              <a:t>? </a:t>
            </a:r>
            <a:r>
              <a:rPr lang="ko-KR" altLang="en-US" smtClean="0"/>
              <a:t>내가 부자였다면 어떻게 행동할 것인지</a:t>
            </a:r>
            <a:r>
              <a:rPr lang="en-US" altLang="ko-KR" smtClean="0"/>
              <a:t>? -</a:t>
            </a:r>
            <a:r>
              <a:rPr lang="en-US" altLang="ko-KR" baseline="0" smtClean="0"/>
              <a:t> </a:t>
            </a:r>
            <a:r>
              <a:rPr lang="ko-KR" altLang="en-US" baseline="0" smtClean="0"/>
              <a:t>왜 그런 행동을 할지에 대한 이유</a:t>
            </a:r>
            <a:r>
              <a:rPr lang="en-US" altLang="ko-KR" smtClean="0"/>
              <a:t>)</a:t>
            </a:r>
          </a:p>
          <a:p>
            <a:pPr marL="228600" indent="-228600">
              <a:buAutoNum type="arabicPeriod"/>
            </a:pPr>
            <a:r>
              <a:rPr lang="ko-KR" altLang="en-US" smtClean="0"/>
              <a:t>설인이 갇혀있고 부자를 도우라고 했을 때 부자를 도울지 설인이 탈출할지를 도울지</a:t>
            </a:r>
            <a:r>
              <a:rPr lang="en-US" altLang="ko-KR" smtClean="0"/>
              <a:t>?(</a:t>
            </a:r>
            <a:r>
              <a:rPr lang="ko-KR" altLang="en-US" smtClean="0"/>
              <a:t>부자는 너에게 돈을 주고</a:t>
            </a:r>
            <a:r>
              <a:rPr lang="en-US" altLang="ko-KR" smtClean="0"/>
              <a:t>, </a:t>
            </a:r>
            <a:r>
              <a:rPr lang="ko-KR" altLang="en-US" smtClean="0"/>
              <a:t>설인은 불쌍하니깐 도와주는</a:t>
            </a:r>
            <a:r>
              <a:rPr lang="en-US" altLang="ko-KR" smtClean="0"/>
              <a:t>)</a:t>
            </a:r>
            <a:r>
              <a:rPr lang="en-US" altLang="ko-KR" baseline="0" smtClean="0"/>
              <a:t> </a:t>
            </a:r>
          </a:p>
          <a:p>
            <a:pPr marL="228600" indent="-228600">
              <a:buNone/>
            </a:pPr>
            <a:r>
              <a:rPr lang="en-US" altLang="ko-KR" baseline="0" smtClean="0"/>
              <a:t>- </a:t>
            </a:r>
            <a:r>
              <a:rPr lang="ko-KR" altLang="en-US" baseline="0" smtClean="0"/>
              <a:t>이유</a:t>
            </a:r>
            <a:r>
              <a:rPr lang="en-US" altLang="ko-KR" baseline="0" smtClean="0"/>
              <a:t>  / </a:t>
            </a:r>
            <a:r>
              <a:rPr lang="ko-KR" altLang="en-US" baseline="0" smtClean="0"/>
              <a:t>지하철에서 거지를 봤을 때 어떻게 했는지</a:t>
            </a:r>
            <a:r>
              <a:rPr lang="en-US" altLang="ko-KR" baseline="0" smtClean="0"/>
              <a:t>(</a:t>
            </a:r>
            <a:r>
              <a:rPr lang="ko-KR" altLang="en-US" baseline="0" smtClean="0"/>
              <a:t>사람은 무엇으로 사는가</a:t>
            </a:r>
            <a:r>
              <a:rPr lang="en-US" altLang="ko-KR" baseline="0" smtClean="0"/>
              <a:t>)</a:t>
            </a:r>
            <a:endParaRPr lang="en-US" altLang="ko-KR" smtClean="0"/>
          </a:p>
          <a:p>
            <a:pPr marL="228600" indent="-228600">
              <a:buAutoNum type="arabicPeriod"/>
            </a:pPr>
            <a:endParaRPr lang="en-US" altLang="ko-KR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1105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행동만을 보고 착각한 경험 이야기하기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4826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사례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가지에 대해 생각해 보기 </a:t>
            </a:r>
            <a:r>
              <a:rPr lang="en-US" altLang="ko-KR" dirty="0" smtClean="0"/>
              <a:t>/ 1.</a:t>
            </a:r>
            <a:r>
              <a:rPr lang="ko-KR" altLang="en-US" dirty="0" smtClean="0"/>
              <a:t>화장실 설거지 이야기</a:t>
            </a:r>
            <a:endParaRPr lang="en-US" altLang="ko-KR" dirty="0" smtClean="0"/>
          </a:p>
          <a:p>
            <a:pPr latinLnBrk="1"/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피치군은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사무실에서 일을 하고 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피치군은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자폐증을 앓고 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점심을 먹고 난 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피치군은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양치를 하기 위해서 화장실에 갔다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화장실에서는 옆 사무실 에 있는 키가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190cm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넘는 건장한 남자분이 설거지를 하고 있었다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피치군은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양치를 하고 싶었다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그래서 남자분에게 물어봤다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피치군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언제 끝나요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남자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설거지 하고 있잖아요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피치군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…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피치군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그래서 언제 끝나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냐구요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남자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(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부들부들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잖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피치군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(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폭발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3071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사례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가지에 대해 생각해 보기 </a:t>
            </a:r>
            <a:r>
              <a:rPr lang="en-US" altLang="ko-KR" dirty="0" smtClean="0"/>
              <a:t>/ 2.</a:t>
            </a:r>
            <a:r>
              <a:rPr lang="ko-KR" altLang="en-US" dirty="0" smtClean="0"/>
              <a:t>학교 강의 군복을 입고 오는 남학생 이야기</a:t>
            </a: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학생이 군복을 입고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군화를 신고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군인 수통을 들고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미군이 메는 가방을 메고 학교에 왔다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담당 선생님이 매일 군복을 입고 오는 학생에게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화가나서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어서 교복으로 갈아 입고와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화를 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이 친구는 군복을 입고 등교를 하는 걸까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학생의 형이 군대를 갔다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 이 학생은 군대에 가지 않아도 된다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학생은 군대를 간 형이 부러웠던 것 같다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3071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다양한 모습을 가진 사람들의 사진을 보여주고 사람의 외모에 대해 생각해 보기</a:t>
            </a:r>
            <a:r>
              <a:rPr lang="en-US" altLang="ko-KR" dirty="0" smtClean="0"/>
              <a:t>(</a:t>
            </a:r>
            <a:r>
              <a:rPr lang="ko-KR" altLang="en-US" dirty="0" smtClean="0"/>
              <a:t>성별</a:t>
            </a:r>
            <a:r>
              <a:rPr lang="en-US" altLang="ko-KR" dirty="0" smtClean="0"/>
              <a:t>)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1859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사례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가지에 대해 생각해 보기 </a:t>
            </a:r>
            <a:r>
              <a:rPr lang="en-US" altLang="ko-KR" dirty="0" smtClean="0"/>
              <a:t>/ 3.</a:t>
            </a:r>
            <a:r>
              <a:rPr lang="ko-KR" altLang="en-US" dirty="0" smtClean="0"/>
              <a:t>미술 점선 이야기 </a:t>
            </a:r>
            <a:endParaRPr lang="en-US" altLang="ko-KR" dirty="0" smtClean="0"/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미술 수업시간에 있었던 일이다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점선을 따라 그림을 자르는 일을 하고 있었다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선생님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다들 점선을 따라 그림을 오려주세요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학생이 그림을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좌악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반으로 잘라버렸다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그랬을까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학생은 점도 알고 선도 알고 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 점선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무엇인지 몰랐던 것이다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아무도 이 학생에게 점선이 무엇인지 알려 주지 않았다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점선으로 그림을 자르라고 했는데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점선이 무엇인지 모른다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 그림을 잘라야 한다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어쩌지 어쩌지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당황한 학생은 그림을 그냥 반으로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좌악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잘라 버린 것이다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3071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사례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가지에 대해 생각해 보기 </a:t>
            </a:r>
            <a:r>
              <a:rPr lang="en-US" altLang="ko-KR" dirty="0" smtClean="0"/>
              <a:t>/ 4.</a:t>
            </a:r>
            <a:r>
              <a:rPr lang="ko-KR" altLang="en-US" dirty="0" smtClean="0"/>
              <a:t>거울현상</a:t>
            </a:r>
            <a:r>
              <a:rPr lang="en-US" altLang="ko-KR" dirty="0" smtClean="0"/>
              <a:t>_</a:t>
            </a:r>
            <a:r>
              <a:rPr lang="ko-KR" altLang="en-US" dirty="0" smtClean="0"/>
              <a:t>안녕하세요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안녕 이야기</a:t>
            </a:r>
            <a:endParaRPr lang="en-US" altLang="ko-KR" dirty="0" smtClean="0"/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자폐인 친구가 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친구는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살짜리 아이에게는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허리굽혀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인사를 하고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살 먹은 할아버지에게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손을 흔들며 인사를 한다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이런걸까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친구는 그저 인사를 따라 한 것이다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에는 안녕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에는 안녕하세요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따라서 인사를 했을 뿐이다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3071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사례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가지에 대해 생각해 보기 </a:t>
            </a:r>
            <a:r>
              <a:rPr lang="en-US" altLang="ko-KR" dirty="0" smtClean="0"/>
              <a:t>/ 5.</a:t>
            </a:r>
            <a:r>
              <a:rPr lang="ko-KR" altLang="en-US" dirty="0" err="1" smtClean="0"/>
              <a:t>잠실역</a:t>
            </a:r>
            <a:r>
              <a:rPr lang="ko-KR" altLang="en-US" dirty="0" smtClean="0"/>
              <a:t> 전화 이야기 </a:t>
            </a: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아이가 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아이는 발달 장애인이다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아이가 엄마와 집에 가고 있었다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잠실역에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내려서 이 아이는 엄마에게 기다려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이야기를 하고 엄마에게 전화를 걸었다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옆에 있던 엄마에게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그런걸까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아이는 학교가 끝나고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집에 돌아오는 길에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잠실역에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내려서 꼭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엄마에게 전화를 해야 하는 규칙이 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그래서 엄마가 옆에 있지만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전화를 걸어야 했던 것이다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3071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장애인과 더불어 살아가고 있는 다른 나라의 모습 소개 </a:t>
            </a:r>
            <a:r>
              <a:rPr lang="ko-KR" altLang="en-US" smtClean="0"/>
              <a:t>및 영상</a:t>
            </a:r>
            <a:endParaRPr lang="en-US" altLang="ko-KR" smtClean="0"/>
          </a:p>
          <a:p>
            <a:r>
              <a:rPr lang="ko-KR" altLang="en-US" smtClean="0"/>
              <a:t>나라 </a:t>
            </a:r>
            <a:r>
              <a:rPr lang="en-US" altLang="ko-KR" smtClean="0"/>
              <a:t>/ </a:t>
            </a:r>
            <a:r>
              <a:rPr lang="ko-KR" altLang="en-US" smtClean="0"/>
              <a:t>타이완</a:t>
            </a:r>
            <a:r>
              <a:rPr lang="en-US" altLang="ko-KR" smtClean="0"/>
              <a:t>, </a:t>
            </a:r>
            <a:r>
              <a:rPr lang="ko-KR" altLang="en-US" smtClean="0"/>
              <a:t>네덜란드  </a:t>
            </a:r>
            <a:endParaRPr lang="en-US" altLang="ko-KR" smtClean="0"/>
          </a:p>
          <a:p>
            <a:r>
              <a:rPr lang="ko-KR" altLang="en-US" b="1" smtClean="0"/>
              <a:t>베어베터</a:t>
            </a:r>
            <a:r>
              <a:rPr lang="en-US" altLang="ko-KR" b="1" smtClean="0"/>
              <a:t>(</a:t>
            </a:r>
            <a:r>
              <a:rPr lang="ko-KR" altLang="en-US" b="1" smtClean="0"/>
              <a:t>복사</a:t>
            </a:r>
            <a:r>
              <a:rPr lang="en-US" altLang="ko-KR" b="1" smtClean="0"/>
              <a:t>, </a:t>
            </a:r>
            <a:r>
              <a:rPr lang="ko-KR" altLang="en-US" b="1" smtClean="0"/>
              <a:t>커피</a:t>
            </a:r>
            <a:r>
              <a:rPr lang="en-US" altLang="ko-KR" b="1" smtClean="0"/>
              <a:t>, </a:t>
            </a:r>
            <a:r>
              <a:rPr lang="ko-KR" altLang="en-US" b="1" smtClean="0"/>
              <a:t>쿠키</a:t>
            </a:r>
            <a:r>
              <a:rPr lang="en-US" altLang="ko-KR" b="1" smtClean="0"/>
              <a:t>, </a:t>
            </a:r>
            <a:r>
              <a:rPr lang="ko-KR" altLang="en-US" b="1" smtClean="0"/>
              <a:t>카페</a:t>
            </a:r>
            <a:r>
              <a:rPr lang="en-US" altLang="ko-KR" b="1" smtClean="0"/>
              <a:t>, </a:t>
            </a:r>
            <a:r>
              <a:rPr lang="ko-KR" altLang="en-US" b="1" smtClean="0"/>
              <a:t>꽃</a:t>
            </a:r>
            <a:r>
              <a:rPr lang="en-US" altLang="ko-KR" b="1" smtClean="0"/>
              <a:t>)</a:t>
            </a:r>
            <a:endParaRPr lang="en-US" altLang="ko-KR" smtClean="0"/>
          </a:p>
          <a:p>
            <a:r>
              <a:rPr lang="ko-KR" altLang="en-US" b="1" smtClean="0"/>
              <a:t>템플 그랜딘</a:t>
            </a:r>
            <a:r>
              <a:rPr lang="en-US" altLang="ko-KR" b="1" smtClean="0"/>
              <a:t>(</a:t>
            </a:r>
            <a:r>
              <a:rPr lang="ko-KR" altLang="en-US" b="1" smtClean="0"/>
              <a:t>동물학자</a:t>
            </a:r>
            <a:r>
              <a:rPr lang="en-US" altLang="ko-KR" b="1" smtClean="0"/>
              <a:t>)</a:t>
            </a:r>
            <a:endParaRPr lang="en-US" altLang="ko-KR" smtClean="0"/>
          </a:p>
          <a:p>
            <a:r>
              <a:rPr lang="ko-KR" altLang="en-US" b="1" smtClean="0"/>
              <a:t>다른 나라 사례 </a:t>
            </a:r>
            <a:r>
              <a:rPr lang="en-US" altLang="ko-KR" b="1" smtClean="0"/>
              <a:t>(</a:t>
            </a:r>
            <a:r>
              <a:rPr lang="ko-KR" altLang="en-US" b="1" smtClean="0"/>
              <a:t>타이완</a:t>
            </a:r>
            <a:r>
              <a:rPr lang="en-US" altLang="ko-KR" b="1" smtClean="0"/>
              <a:t>, </a:t>
            </a:r>
            <a:r>
              <a:rPr lang="ko-KR" altLang="en-US" b="1" smtClean="0"/>
              <a:t>제과제방점 </a:t>
            </a:r>
            <a:r>
              <a:rPr lang="en-US" altLang="ko-KR" b="1" smtClean="0"/>
              <a:t>/ </a:t>
            </a:r>
            <a:r>
              <a:rPr lang="ko-KR" altLang="en-US" b="1" smtClean="0"/>
              <a:t>네덜란드 장애인 마을 등 비장애인과 함께 살아가고 있는 장애인의 모습</a:t>
            </a:r>
            <a:r>
              <a:rPr lang="en-US" altLang="ko-KR" b="1" smtClean="0"/>
              <a:t>)</a:t>
            </a:r>
            <a:endParaRPr lang="ko-KR" altLang="en-US" b="1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4565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서로의 생각을 이해하고 공감했을 때 나타나는 변화를 담은 동영상 시청 후 마무리</a:t>
            </a:r>
            <a:r>
              <a:rPr lang="en-US" altLang="ko-KR" dirty="0" smtClean="0"/>
              <a:t>(6</a:t>
            </a:r>
            <a:r>
              <a:rPr lang="ko-KR" altLang="en-US" dirty="0" smtClean="0"/>
              <a:t>개 중 </a:t>
            </a:r>
            <a:r>
              <a:rPr lang="en-US" altLang="ko-KR" dirty="0" smtClean="0"/>
              <a:t>1</a:t>
            </a:r>
            <a:r>
              <a:rPr lang="ko-KR" altLang="en-US" dirty="0" smtClean="0"/>
              <a:t>개 선정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https://youtu.be/_QGixW-4C8E(</a:t>
            </a:r>
            <a:r>
              <a:rPr lang="ko-KR" altLang="en-US" dirty="0" smtClean="0"/>
              <a:t>서울시 장애인식 개선 영상 캠페인 </a:t>
            </a:r>
            <a:r>
              <a:rPr lang="en-US" altLang="ko-KR" dirty="0" smtClean="0"/>
              <a:t>3</a:t>
            </a:r>
            <a:r>
              <a:rPr lang="ko-KR" altLang="en-US" dirty="0" smtClean="0"/>
              <a:t>분 </a:t>
            </a:r>
            <a:r>
              <a:rPr lang="en-US" altLang="ko-KR" dirty="0" smtClean="0"/>
              <a:t>33</a:t>
            </a:r>
            <a:r>
              <a:rPr lang="ko-KR" altLang="en-US" dirty="0" smtClean="0"/>
              <a:t>초</a:t>
            </a:r>
            <a:r>
              <a:rPr lang="en-US" altLang="ko-KR" dirty="0" smtClean="0"/>
              <a:t>) </a:t>
            </a:r>
            <a:r>
              <a:rPr lang="ko-KR" altLang="en-US" dirty="0" smtClean="0"/>
              <a:t>마지막 인사 안녕하세요</a:t>
            </a:r>
            <a:r>
              <a:rPr lang="en-US" altLang="ko-KR" dirty="0" smtClean="0"/>
              <a:t>~</a:t>
            </a:r>
          </a:p>
          <a:p>
            <a:r>
              <a:rPr lang="en-US" altLang="ko-KR" dirty="0" smtClean="0"/>
              <a:t>https://youtu.be/pYCN0Hd7TkE(</a:t>
            </a:r>
            <a:r>
              <a:rPr lang="ko-KR" altLang="en-US" dirty="0" smtClean="0"/>
              <a:t>장애인식개선공모전</a:t>
            </a:r>
            <a:r>
              <a:rPr lang="en-US" altLang="ko-KR" dirty="0" smtClean="0"/>
              <a:t>_</a:t>
            </a:r>
            <a:r>
              <a:rPr lang="ko-KR" altLang="en-US" dirty="0" err="1" smtClean="0"/>
              <a:t>모두같은</a:t>
            </a:r>
            <a:r>
              <a:rPr lang="ko-KR" altLang="en-US" dirty="0" smtClean="0"/>
              <a:t> </a:t>
            </a:r>
            <a:r>
              <a:rPr lang="en-US" altLang="ko-KR" dirty="0" smtClean="0"/>
              <a:t>1</a:t>
            </a:r>
            <a:r>
              <a:rPr lang="ko-KR" altLang="en-US" dirty="0" smtClean="0"/>
              <a:t>분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초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https://youtu.be/jflAbidcnY8(</a:t>
            </a:r>
            <a:r>
              <a:rPr lang="ko-KR" altLang="en-US" dirty="0" smtClean="0"/>
              <a:t>장애인식개선교육 </a:t>
            </a:r>
            <a:r>
              <a:rPr lang="en-US" altLang="ko-KR" dirty="0" smtClean="0"/>
              <a:t>/ </a:t>
            </a:r>
            <a:r>
              <a:rPr lang="ko-KR" altLang="en-US" dirty="0" err="1" smtClean="0"/>
              <a:t>진정이는</a:t>
            </a:r>
            <a:r>
              <a:rPr lang="ko-KR" altLang="en-US" dirty="0" smtClean="0"/>
              <a:t> 사고뭉치</a:t>
            </a:r>
            <a:r>
              <a:rPr lang="en-US" altLang="ko-KR" dirty="0" smtClean="0"/>
              <a:t>? _ </a:t>
            </a:r>
            <a:r>
              <a:rPr lang="ko-KR" altLang="en-US" dirty="0" smtClean="0"/>
              <a:t>주의력결핍</a:t>
            </a:r>
            <a:r>
              <a:rPr lang="en-US" altLang="ko-KR" dirty="0" smtClean="0"/>
              <a:t>, </a:t>
            </a:r>
            <a:r>
              <a:rPr lang="ko-KR" altLang="en-US" dirty="0" smtClean="0"/>
              <a:t>충동성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과잉행동 특성이해 </a:t>
            </a:r>
            <a:r>
              <a:rPr lang="en-US" altLang="ko-KR" dirty="0" smtClean="0"/>
              <a:t>10</a:t>
            </a:r>
            <a:r>
              <a:rPr lang="ko-KR" altLang="en-US" dirty="0" smtClean="0"/>
              <a:t>분 </a:t>
            </a:r>
            <a:r>
              <a:rPr lang="en-US" altLang="ko-KR" dirty="0" smtClean="0"/>
              <a:t>30</a:t>
            </a:r>
            <a:r>
              <a:rPr lang="ko-KR" altLang="en-US" dirty="0" smtClean="0"/>
              <a:t>초</a:t>
            </a:r>
            <a:r>
              <a:rPr lang="en-US" altLang="ko-KR" dirty="0" smtClean="0"/>
              <a:t>)</a:t>
            </a:r>
          </a:p>
          <a:p>
            <a:r>
              <a:rPr lang="en-US" altLang="ko-KR" b="1" dirty="0" smtClean="0"/>
              <a:t>https://youtu.be/rP34RtCSYzk(</a:t>
            </a:r>
            <a:r>
              <a:rPr lang="ko-KR" altLang="en-US" b="1" dirty="0" smtClean="0"/>
              <a:t>장애인식개선교육 </a:t>
            </a:r>
            <a:r>
              <a:rPr lang="en-US" altLang="ko-KR" b="1" dirty="0" smtClean="0"/>
              <a:t>/ </a:t>
            </a:r>
            <a:r>
              <a:rPr lang="ko-KR" altLang="en-US" b="1" dirty="0" smtClean="0"/>
              <a:t>나도 잘하고 싶어</a:t>
            </a:r>
            <a:r>
              <a:rPr lang="en-US" altLang="ko-KR" b="1" dirty="0" smtClean="0"/>
              <a:t>!_</a:t>
            </a:r>
            <a:r>
              <a:rPr lang="ko-KR" altLang="en-US" b="1" dirty="0" smtClean="0"/>
              <a:t>장애학생 문제행동 이유 </a:t>
            </a:r>
            <a:r>
              <a:rPr lang="en-US" altLang="ko-KR" b="1" dirty="0" smtClean="0"/>
              <a:t>5</a:t>
            </a:r>
            <a:r>
              <a:rPr lang="ko-KR" altLang="en-US" b="1" dirty="0" smtClean="0"/>
              <a:t>분 </a:t>
            </a:r>
            <a:r>
              <a:rPr lang="en-US" altLang="ko-KR" b="1" dirty="0" smtClean="0"/>
              <a:t>24</a:t>
            </a:r>
            <a:r>
              <a:rPr lang="ko-KR" altLang="en-US" b="1" dirty="0" smtClean="0"/>
              <a:t>초</a:t>
            </a:r>
            <a:r>
              <a:rPr lang="en-US" altLang="ko-KR" b="1" dirty="0" smtClean="0"/>
              <a:t>)</a:t>
            </a:r>
          </a:p>
          <a:p>
            <a:r>
              <a:rPr lang="en-US" altLang="ko-KR" dirty="0" smtClean="0"/>
              <a:t>https://youtu.be/Jku2qk3sWOE(</a:t>
            </a:r>
            <a:r>
              <a:rPr lang="ko-KR" altLang="en-US" dirty="0" smtClean="0"/>
              <a:t>장애인식개선교육 </a:t>
            </a:r>
            <a:r>
              <a:rPr lang="en-US" altLang="ko-KR" dirty="0" smtClean="0"/>
              <a:t>/ </a:t>
            </a:r>
            <a:r>
              <a:rPr lang="ko-KR" altLang="en-US" dirty="0" smtClean="0"/>
              <a:t>줄이 좋아요</a:t>
            </a:r>
            <a:r>
              <a:rPr lang="en-US" altLang="ko-KR" dirty="0" smtClean="0"/>
              <a:t>_</a:t>
            </a:r>
            <a:r>
              <a:rPr lang="ko-KR" altLang="en-US" dirty="0" smtClean="0"/>
              <a:t>자폐성장애 특성 </a:t>
            </a:r>
            <a:r>
              <a:rPr lang="en-US" altLang="ko-KR" dirty="0" smtClean="0"/>
              <a:t>6</a:t>
            </a:r>
            <a:r>
              <a:rPr lang="ko-KR" altLang="en-US" dirty="0" smtClean="0"/>
              <a:t>분 </a:t>
            </a:r>
            <a:r>
              <a:rPr lang="en-US" altLang="ko-KR" dirty="0" smtClean="0"/>
              <a:t>53</a:t>
            </a:r>
            <a:r>
              <a:rPr lang="ko-KR" altLang="en-US" dirty="0" smtClean="0"/>
              <a:t>초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https://youtu.be/tY64RcC-sI0(</a:t>
            </a:r>
            <a:r>
              <a:rPr lang="ko-KR" altLang="en-US" dirty="0" smtClean="0"/>
              <a:t>한이네 마을에 큰일이 생겼어요</a:t>
            </a:r>
            <a:r>
              <a:rPr lang="en-US" altLang="ko-KR" dirty="0" smtClean="0"/>
              <a:t>_6</a:t>
            </a:r>
            <a:r>
              <a:rPr lang="ko-KR" altLang="en-US" dirty="0" smtClean="0"/>
              <a:t>분 </a:t>
            </a:r>
            <a:r>
              <a:rPr lang="en-US" altLang="ko-KR" dirty="0" smtClean="0"/>
              <a:t>33</a:t>
            </a:r>
            <a:r>
              <a:rPr lang="ko-KR" altLang="en-US" dirty="0" smtClean="0"/>
              <a:t>초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3010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다양한 모습을 가진 사람들의 사진을 보여주고 사람의 외모에 대해 생각해 보기</a:t>
            </a:r>
            <a:r>
              <a:rPr lang="en-US" altLang="ko-KR" dirty="0" smtClean="0"/>
              <a:t>(</a:t>
            </a:r>
            <a:r>
              <a:rPr lang="ko-KR" altLang="en-US" dirty="0" smtClean="0"/>
              <a:t>나이</a:t>
            </a:r>
            <a:r>
              <a:rPr lang="en-US" altLang="ko-KR" dirty="0" smtClean="0"/>
              <a:t>)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1859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다양한 모습을 가진 사람들의 사진을 보여주고 사람의 외모에 대해 생각해 보기</a:t>
            </a:r>
            <a:r>
              <a:rPr lang="en-US" altLang="ko-KR" dirty="0" smtClean="0"/>
              <a:t>(</a:t>
            </a:r>
            <a:r>
              <a:rPr lang="ko-KR" altLang="en-US" dirty="0" smtClean="0"/>
              <a:t>인종</a:t>
            </a:r>
            <a:r>
              <a:rPr lang="en-US" altLang="ko-KR" dirty="0" smtClean="0"/>
              <a:t>),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황인 </a:t>
            </a:r>
            <a:r>
              <a:rPr lang="en-US" altLang="ko-KR" baseline="0" dirty="0" smtClean="0"/>
              <a:t>/ </a:t>
            </a:r>
            <a:r>
              <a:rPr lang="ko-KR" altLang="en-US" baseline="0" dirty="0" smtClean="0"/>
              <a:t>백인 </a:t>
            </a:r>
            <a:r>
              <a:rPr lang="en-US" altLang="ko-KR" baseline="0" dirty="0" smtClean="0"/>
              <a:t>/ </a:t>
            </a:r>
            <a:r>
              <a:rPr lang="ko-KR" altLang="en-US" baseline="0" dirty="0" smtClean="0"/>
              <a:t>흑인 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1559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다양한 모습을 가진 사람들의 사진을 보여주고 사람의 외모에 대해 생각해 보기</a:t>
            </a:r>
            <a:r>
              <a:rPr lang="en-US" altLang="ko-KR" dirty="0" smtClean="0"/>
              <a:t>(</a:t>
            </a:r>
            <a:r>
              <a:rPr lang="ko-KR" altLang="en-US" dirty="0" smtClean="0"/>
              <a:t>장애</a:t>
            </a:r>
            <a:r>
              <a:rPr lang="en-US" altLang="ko-KR" dirty="0" smtClean="0"/>
              <a:t>/ </a:t>
            </a:r>
            <a:r>
              <a:rPr lang="ko-KR" altLang="en-US" dirty="0" smtClean="0"/>
              <a:t>시각장애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지체장애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다운증후군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청각장애 등 다양한 장애의 모습</a:t>
            </a:r>
            <a:r>
              <a:rPr lang="en-US" altLang="ko-KR" dirty="0" smtClean="0"/>
              <a:t>)</a:t>
            </a:r>
            <a:r>
              <a:rPr lang="ko-KR" altLang="en-US" dirty="0" smtClean="0"/>
              <a:t>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1559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/>
              <a:t>설인에</a:t>
            </a:r>
            <a:r>
              <a:rPr lang="ko-KR" altLang="en-US" dirty="0" smtClean="0"/>
              <a:t> 대한 다양한 전설</a:t>
            </a:r>
            <a:r>
              <a:rPr lang="en-US" altLang="ko-KR" dirty="0" smtClean="0"/>
              <a:t>? </a:t>
            </a:r>
            <a:r>
              <a:rPr lang="ko-KR" altLang="en-US" dirty="0" smtClean="0"/>
              <a:t>한국에도 있는 설인 이야기</a:t>
            </a:r>
            <a:r>
              <a:rPr lang="en-US" altLang="ko-KR" dirty="0" smtClean="0"/>
              <a:t>(</a:t>
            </a:r>
            <a:r>
              <a:rPr lang="ko-KR" altLang="en-US" dirty="0" smtClean="0"/>
              <a:t>나라별</a:t>
            </a:r>
            <a:r>
              <a:rPr lang="en-US" altLang="ko-KR" dirty="0" smtClean="0"/>
              <a:t>) , </a:t>
            </a:r>
            <a:r>
              <a:rPr lang="ko-KR" altLang="en-US" dirty="0" err="1" smtClean="0"/>
              <a:t>빅풋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사스콰치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요위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마핀구아리</a:t>
            </a:r>
            <a:endParaRPr lang="ko-KR" altLang="en-US" dirty="0" smtClean="0"/>
          </a:p>
          <a:p>
            <a:r>
              <a:rPr lang="ko-KR" altLang="en-US" dirty="0" smtClean="0"/>
              <a:t>히말라야에</a:t>
            </a:r>
            <a:r>
              <a:rPr lang="ko-KR" altLang="en-US" baseline="0" dirty="0" smtClean="0"/>
              <a:t> 사는 설인</a:t>
            </a:r>
            <a:r>
              <a:rPr lang="en-US" altLang="ko-KR" baseline="0" dirty="0" smtClean="0"/>
              <a:t>(</a:t>
            </a:r>
            <a:r>
              <a:rPr lang="ko-KR" altLang="en-US" baseline="0" dirty="0" err="1" smtClean="0"/>
              <a:t>예티의</a:t>
            </a:r>
            <a:r>
              <a:rPr lang="ko-KR" altLang="en-US" baseline="0" dirty="0" smtClean="0"/>
              <a:t> 모습</a:t>
            </a:r>
            <a:r>
              <a:rPr lang="en-US" altLang="ko-KR" baseline="0" dirty="0" smtClean="0"/>
              <a:t>_</a:t>
            </a:r>
            <a:r>
              <a:rPr lang="ko-KR" altLang="en-US" baseline="0" dirty="0" err="1" smtClean="0"/>
              <a:t>몬스터주식회사</a:t>
            </a:r>
            <a:r>
              <a:rPr lang="en-US" altLang="ko-KR" baseline="0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4808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/>
              <a:t>설인에</a:t>
            </a:r>
            <a:r>
              <a:rPr lang="ko-KR" altLang="en-US" dirty="0" smtClean="0"/>
              <a:t> 대한 다양한 전설</a:t>
            </a:r>
            <a:r>
              <a:rPr lang="en-US" altLang="ko-KR" dirty="0" smtClean="0"/>
              <a:t>?</a:t>
            </a:r>
            <a:r>
              <a:rPr lang="ko-KR" altLang="en-US" dirty="0" err="1" smtClean="0"/>
              <a:t>설인의</a:t>
            </a:r>
            <a:r>
              <a:rPr lang="ko-KR" altLang="en-US" dirty="0" smtClean="0"/>
              <a:t> 다양한 모습 추측 및 실제로 본 사람들의 묘사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빅풋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</a:t>
            </a:r>
            <a:r>
              <a:rPr lang="ko-KR" altLang="en-US" dirty="0" err="1" smtClean="0"/>
              <a:t>마핀구아리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사스콰치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6535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이곳은 어디일까요</a:t>
            </a:r>
            <a:r>
              <a:rPr lang="en-US" altLang="ko-KR" dirty="0" smtClean="0"/>
              <a:t>?(</a:t>
            </a:r>
            <a:r>
              <a:rPr lang="ko-KR" altLang="en-US" dirty="0" smtClean="0"/>
              <a:t>몽골에 대한 설명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사막</a:t>
            </a:r>
            <a:r>
              <a:rPr lang="en-US" altLang="ko-KR" dirty="0" smtClean="0"/>
              <a:t>, </a:t>
            </a:r>
            <a:r>
              <a:rPr lang="ko-KR" altLang="en-US" dirty="0" smtClean="0"/>
              <a:t>눈이 좋음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징기스칸</a:t>
            </a:r>
            <a:r>
              <a:rPr lang="en-US" altLang="ko-KR" dirty="0" smtClean="0"/>
              <a:t>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/>
              <a:t>마지막설인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알타이산맥</a:t>
            </a:r>
            <a:r>
              <a:rPr lang="en-US" altLang="ko-KR" dirty="0" smtClean="0"/>
              <a:t>(</a:t>
            </a:r>
            <a:r>
              <a:rPr lang="ko-KR" altLang="en-US" dirty="0" smtClean="0"/>
              <a:t>높고 험준하고 </a:t>
            </a:r>
            <a:r>
              <a:rPr lang="ko-KR" altLang="en-US" dirty="0" err="1" smtClean="0"/>
              <a:t>일년내내</a:t>
            </a:r>
            <a:r>
              <a:rPr lang="ko-KR" altLang="en-US" dirty="0" smtClean="0"/>
              <a:t> 눈이 덮여있는 산맥</a:t>
            </a:r>
            <a:r>
              <a:rPr lang="en-US" altLang="ko-KR" dirty="0" smtClean="0"/>
              <a:t>)</a:t>
            </a:r>
            <a:br>
              <a:rPr lang="en-US" altLang="ko-KR" dirty="0" smtClean="0"/>
            </a:br>
            <a:r>
              <a:rPr lang="en-US" altLang="ko-KR" dirty="0" smtClean="0"/>
              <a:t>                - </a:t>
            </a:r>
            <a:r>
              <a:rPr lang="ko-KR" altLang="en-US" dirty="0" smtClean="0"/>
              <a:t>춥고 건조한 알타이산맥에 유목민들이 살고 있음</a:t>
            </a:r>
            <a:r>
              <a:rPr lang="en-US" altLang="ko-KR" dirty="0" smtClean="0"/>
              <a:t>.(</a:t>
            </a:r>
            <a:r>
              <a:rPr lang="ko-KR" altLang="en-US" dirty="0" smtClean="0"/>
              <a:t>말과 낙타를 타고 이동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독수리 등</a:t>
            </a:r>
            <a:r>
              <a:rPr lang="en-US" altLang="ko-KR" dirty="0" smtClean="0"/>
              <a:t>,)</a:t>
            </a:r>
            <a:r>
              <a:rPr lang="en-US" altLang="ko-KR" baseline="0" dirty="0" smtClean="0"/>
              <a:t> 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0CD8-A01D-4DB1-8FD8-7C71DF769CB7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415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113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24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/>
  <p:txStyles>
    <p:titleStyle>
      <a:lvl1pPr algn="l" defTabSz="1142817" rtl="0" eaLnBrk="1" latinLnBrk="1" hangingPunct="1">
        <a:lnSpc>
          <a:spcPct val="90000"/>
        </a:lnSpc>
        <a:spcBef>
          <a:spcPct val="0"/>
        </a:spcBef>
        <a:buNone/>
        <a:defRPr sz="5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04" indent="-285704" algn="l" defTabSz="1142817" rtl="0" eaLnBrk="1" latinLnBrk="1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3499" kern="1200">
          <a:solidFill>
            <a:schemeClr val="tx1"/>
          </a:solidFill>
          <a:latin typeface="+mn-lt"/>
          <a:ea typeface="+mn-ea"/>
          <a:cs typeface="+mn-cs"/>
        </a:defRPr>
      </a:lvl1pPr>
      <a:lvl2pPr marL="857113" indent="-285704" algn="l" defTabSz="1142817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28521" indent="-285704" algn="l" defTabSz="1142817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99930" indent="-285704" algn="l" defTabSz="1142817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571339" indent="-285704" algn="l" defTabSz="1142817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3142747" indent="-285704" algn="l" defTabSz="1142817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714156" indent="-285704" algn="l" defTabSz="1142817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4285564" indent="-285704" algn="l" defTabSz="1142817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856973" indent="-285704" algn="l" defTabSz="1142817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817" rtl="0" eaLnBrk="1" latinLnBrk="1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71409" algn="l" defTabSz="1142817" rtl="0" eaLnBrk="1" latinLnBrk="1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7" algn="l" defTabSz="1142817" rtl="0" eaLnBrk="1" latinLnBrk="1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714226" algn="l" defTabSz="1142817" rtl="0" eaLnBrk="1" latinLnBrk="1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285634" algn="l" defTabSz="1142817" rtl="0" eaLnBrk="1" latinLnBrk="1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57043" algn="l" defTabSz="1142817" rtl="0" eaLnBrk="1" latinLnBrk="1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428451" algn="l" defTabSz="1142817" rtl="0" eaLnBrk="1" latinLnBrk="1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0" algn="l" defTabSz="1142817" rtl="0" eaLnBrk="1" latinLnBrk="1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571268" algn="l" defTabSz="1142817" rtl="0" eaLnBrk="1" latinLnBrk="1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Walmg0iQ98" TargetMode="External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pn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png"/><Relationship Id="rId8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P34RtCSYzk" TargetMode="External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Relationship Id="rId3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" y="-1"/>
            <a:ext cx="11428942" cy="8571707"/>
          </a:xfrm>
          <a:prstGeom prst="rect">
            <a:avLst/>
          </a:prstGeom>
          <a:noFill/>
        </p:spPr>
      </p:pic>
      <p:sp>
        <p:nvSpPr>
          <p:cNvPr id="4" name="직사각형 3"/>
          <p:cNvSpPr/>
          <p:nvPr/>
        </p:nvSpPr>
        <p:spPr>
          <a:xfrm>
            <a:off x="4509203" y="3377515"/>
            <a:ext cx="24115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ko-KR" altLang="en-US" sz="2800" smtClean="0">
                <a:latin typeface="Rix레모네이드 M" panose="02020603020101020101" pitchFamily="18" charset="-127"/>
                <a:ea typeface="Rix레모네이드 M" panose="02020603020101020101" pitchFamily="18" charset="-127"/>
              </a:rPr>
              <a:t>문화다양성</a:t>
            </a:r>
            <a:endParaRPr lang="en-US" altLang="ko-KR" sz="2800" smtClean="0">
              <a:latin typeface="Rix레모네이드 M" panose="02020603020101020101" pitchFamily="18" charset="-127"/>
              <a:ea typeface="Rix레모네이드 M" panose="02020603020101020101" pitchFamily="18" charset="-127"/>
            </a:endParaRPr>
          </a:p>
          <a:p>
            <a:pPr algn="dist"/>
            <a:r>
              <a:rPr lang="ko-KR" altLang="en-US" sz="2800" smtClean="0">
                <a:latin typeface="Rix레모네이드 M" panose="02020603020101020101" pitchFamily="18" charset="-127"/>
                <a:ea typeface="Rix레모네이드 M" panose="02020603020101020101" pitchFamily="18" charset="-127"/>
              </a:rPr>
              <a:t>올리볼리</a:t>
            </a:r>
            <a:endParaRPr lang="en-US" altLang="ko-KR" sz="2800" smtClean="0">
              <a:latin typeface="Rix레모네이드 M" panose="02020603020101020101" pitchFamily="18" charset="-127"/>
              <a:ea typeface="Rix레모네이드 M" panose="02020603020101020101" pitchFamily="18" charset="-127"/>
            </a:endParaRPr>
          </a:p>
          <a:p>
            <a:pPr algn="dist"/>
            <a:endParaRPr lang="en-US" altLang="ko-KR" sz="2800" smtClean="0">
              <a:latin typeface="Rix레모네이드 M" panose="02020603020101020101" pitchFamily="18" charset="-127"/>
              <a:ea typeface="Rix레모네이드 M" panose="02020603020101020101" pitchFamily="18" charset="-127"/>
            </a:endParaRPr>
          </a:p>
          <a:p>
            <a:pPr algn="dist"/>
            <a:r>
              <a:rPr lang="ko-KR" altLang="en-US" sz="2800" b="1" smtClean="0">
                <a:latin typeface="Rix레모네이드 M" panose="02020603020101020101" pitchFamily="18" charset="-127"/>
                <a:ea typeface="Rix레모네이드 M" panose="02020603020101020101" pitchFamily="18" charset="-127"/>
              </a:rPr>
              <a:t>마지막설</a:t>
            </a:r>
            <a:r>
              <a:rPr lang="ko-KR" altLang="en-US" sz="2800" b="1" dirty="0">
                <a:latin typeface="Rix레모네이드 M" panose="02020603020101020101" pitchFamily="18" charset="-127"/>
                <a:ea typeface="Rix레모네이드 M" panose="02020603020101020101" pitchFamily="18" charset="-127"/>
              </a:rPr>
              <a:t>인</a:t>
            </a:r>
            <a:endParaRPr lang="en-US" altLang="ko-KR" sz="2800" b="1" smtClean="0">
              <a:latin typeface="Rix레모네이드 M" panose="02020603020101020101" pitchFamily="18" charset="-127"/>
              <a:ea typeface="Rix레모네이드 M" panose="02020603020101020101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5143500" y="3238500"/>
            <a:ext cx="1143000" cy="2085975"/>
            <a:chOff x="5197167" y="3238500"/>
            <a:chExt cx="1143000" cy="2085975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5197167" y="3238500"/>
              <a:ext cx="1143000" cy="0"/>
            </a:xfrm>
            <a:prstGeom prst="line">
              <a:avLst/>
            </a:prstGeom>
            <a:ln w="158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5197167" y="5324475"/>
              <a:ext cx="1143000" cy="0"/>
            </a:xfrm>
            <a:prstGeom prst="line">
              <a:avLst/>
            </a:prstGeom>
            <a:ln w="158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직사각형 9"/>
          <p:cNvSpPr/>
          <p:nvPr/>
        </p:nvSpPr>
        <p:spPr>
          <a:xfrm>
            <a:off x="613062" y="7553552"/>
            <a:ext cx="1080656" cy="338554"/>
          </a:xfrm>
          <a:prstGeom prst="rect">
            <a:avLst/>
          </a:prstGeom>
        </p:spPr>
        <p:txBody>
          <a:bodyPr wrap="square">
            <a:spAutoFit/>
            <a:scene3d>
              <a:camera prst="isometricOffAxis1Left"/>
              <a:lightRig rig="threePt" dir="t"/>
            </a:scene3d>
          </a:bodyPr>
          <a:lstStyle/>
          <a:p>
            <a:r>
              <a:rPr lang="ko-KR" altLang="en-US" sz="1600" b="1" smtClean="0">
                <a:latin typeface="Rix레모네이드 M" panose="02020603020101020101" pitchFamily="18" charset="-127"/>
                <a:ea typeface="Rix레모네이드 M" panose="02020603020101020101" pitchFamily="18" charset="-127"/>
              </a:rPr>
              <a:t>피치마켓</a:t>
            </a:r>
            <a:endParaRPr lang="ko-KR" altLang="en-US" sz="1600" b="1" dirty="0">
              <a:latin typeface="Rix레모네이드 M" panose="02020603020101020101" pitchFamily="18" charset="-127"/>
              <a:ea typeface="Rix레모네이드 M" panose="02020603020101020101" pitchFamily="18" charset="-127"/>
            </a:endParaRPr>
          </a:p>
        </p:txBody>
      </p:sp>
      <p:pic>
        <p:nvPicPr>
          <p:cNvPr id="11" name="그림 10" descr="피치마켓 로고(원본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1373" y="7527242"/>
            <a:ext cx="468000" cy="451723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859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cond\Desktop\빅풋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" b="7639"/>
          <a:stretch/>
        </p:blipFill>
        <p:spPr bwMode="auto">
          <a:xfrm>
            <a:off x="2187527" y="410689"/>
            <a:ext cx="7054948" cy="774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econd\Desktop\마핀구아리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75" y="414481"/>
            <a:ext cx="9362050" cy="77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econd\Desktop\사스콰치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r="9046"/>
          <a:stretch/>
        </p:blipFill>
        <p:spPr bwMode="auto">
          <a:xfrm>
            <a:off x="1033975" y="410688"/>
            <a:ext cx="9362050" cy="774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20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" y="-20550"/>
            <a:ext cx="11428942" cy="8571707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>
          <a:xfrm>
            <a:off x="6170351" y="4219583"/>
            <a:ext cx="2441694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300" smtClean="0">
                <a:latin typeface="Rix레모네이드 B" panose="02020603020101020101" pitchFamily="18" charset="-127"/>
                <a:ea typeface="Rix레모네이드 B" panose="02020603020101020101" pitchFamily="18" charset="-127"/>
              </a:rPr>
              <a:t>올리볼리</a:t>
            </a:r>
            <a:endParaRPr lang="en-US" altLang="ko-KR" sz="3300" smtClean="0">
              <a:latin typeface="Rix레모네이드 B" panose="02020603020101020101" pitchFamily="18" charset="-127"/>
              <a:ea typeface="Rix레모네이드 B" panose="02020603020101020101" pitchFamily="18" charset="-127"/>
            </a:endParaRPr>
          </a:p>
          <a:p>
            <a:pPr algn="ctr"/>
            <a:r>
              <a:rPr lang="ko-KR" altLang="en-US" sz="3300" smtClean="0">
                <a:latin typeface="Rix레모네이드 B" panose="02020603020101020101" pitchFamily="18" charset="-127"/>
                <a:ea typeface="Rix레모네이드 B" panose="02020603020101020101" pitchFamily="18" charset="-127"/>
              </a:rPr>
              <a:t>마지막 설인</a:t>
            </a:r>
            <a:endParaRPr lang="en-US" altLang="ko-KR" sz="3300" smtClean="0">
              <a:latin typeface="Rix레모네이드 B" panose="02020603020101020101" pitchFamily="18" charset="-127"/>
              <a:ea typeface="Rix레모네이드 B" panose="02020603020101020101" pitchFamily="18" charset="-127"/>
            </a:endParaRPr>
          </a:p>
          <a:p>
            <a:pPr algn="ctr"/>
            <a:r>
              <a:rPr lang="ko-KR" altLang="en-US" sz="3300" smtClean="0">
                <a:latin typeface="Rix레모네이드 B" panose="02020603020101020101" pitchFamily="18" charset="-127"/>
                <a:ea typeface="Rix레모네이드 B" panose="02020603020101020101" pitchFamily="18" charset="-127"/>
              </a:rPr>
              <a:t>동영상</a:t>
            </a:r>
            <a:endParaRPr lang="en-US" altLang="ko-KR" sz="3300" dirty="0" smtClean="0">
              <a:latin typeface="Rix레모네이드 B" panose="02020603020101020101" pitchFamily="18" charset="-127"/>
              <a:ea typeface="Rix레모네이드 B" panose="020206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678009" y="3768453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smtClean="0">
                <a:latin typeface="Rix레모네이드 L" panose="02020603020101020101" pitchFamily="18" charset="-127"/>
                <a:ea typeface="Rix레모네이드 L" panose="02020603020101020101" pitchFamily="18" charset="-127"/>
              </a:rPr>
              <a:t>세번째 활동</a:t>
            </a:r>
            <a:endParaRPr lang="ko-KR" altLang="en-US" sz="1600" dirty="0">
              <a:latin typeface="Rix레모네이드 L" panose="02020603020101020101" pitchFamily="18" charset="-127"/>
              <a:ea typeface="Rix레모네이드 L" panose="02020603020101020101" pitchFamily="18" charset="-127"/>
            </a:endParaRPr>
          </a:p>
        </p:txBody>
      </p:sp>
      <p:pic>
        <p:nvPicPr>
          <p:cNvPr id="5" name="Picture 2" descr="C:\Users\005\Desktop\피치마켓 파일\피치마켓\로고\피치마켓 로고(원본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7638" y="1007176"/>
            <a:ext cx="669802" cy="64654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859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005\Downloads\GettyImages-a10813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956" y="0"/>
            <a:ext cx="8947053" cy="8570914"/>
          </a:xfrm>
          <a:prstGeom prst="rect">
            <a:avLst/>
          </a:prstGeom>
          <a:noFill/>
        </p:spPr>
      </p:pic>
      <p:pic>
        <p:nvPicPr>
          <p:cNvPr id="1027" name="Picture 3" descr="C:\Users\005\Downloads\GettyImages-810600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7957" y="9334"/>
            <a:ext cx="8947052" cy="8570912"/>
          </a:xfrm>
          <a:prstGeom prst="rect">
            <a:avLst/>
          </a:prstGeom>
          <a:noFill/>
        </p:spPr>
      </p:pic>
      <p:pic>
        <p:nvPicPr>
          <p:cNvPr id="1029" name="Picture 5" descr="C:\Users\005\Desktop\칭기스칸몽골2.jpg"/>
          <p:cNvPicPr>
            <a:picLocks noChangeAspect="1" noChangeArrowheads="1"/>
          </p:cNvPicPr>
          <p:nvPr/>
        </p:nvPicPr>
        <p:blipFill>
          <a:blip r:embed="rId5" cstate="print"/>
          <a:srcRect l="10162" r="10240"/>
          <a:stretch>
            <a:fillRect/>
          </a:stretch>
        </p:blipFill>
        <p:spPr bwMode="auto">
          <a:xfrm>
            <a:off x="1237957" y="18666"/>
            <a:ext cx="8947052" cy="8561580"/>
          </a:xfrm>
          <a:prstGeom prst="rect">
            <a:avLst/>
          </a:prstGeom>
          <a:noFill/>
        </p:spPr>
      </p:pic>
      <p:pic>
        <p:nvPicPr>
          <p:cNvPr id="1028" name="Picture 4" descr="C:\Users\005\Desktop\징기스칸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7957" y="18666"/>
            <a:ext cx="8947052" cy="8631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Second\Desktop\CF004074-1_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162" y="-138998"/>
            <a:ext cx="12193875" cy="870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econd\Desktop\I4gg_hyDQ4HI57Gk5WJV_LHDBem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4" y="320047"/>
            <a:ext cx="11677452" cy="775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econd\Desktop\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5" y="489648"/>
            <a:ext cx="11677453" cy="745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88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ëª½ê³¨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4" descr="ëª½ê³¨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AutoShape 6" descr="ëª½ê³¨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4730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8" descr="ëª½ê³¨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6254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10" descr="ëª½ê³¨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7778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12" descr="ëª½ê³¨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9302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134" name="Picture 14" descr="File:Mongolia on the globe (Mongolia centered)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91" y="729847"/>
            <a:ext cx="7111218" cy="711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C:\Users\Second\Desktop\몽골국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08" y="3318688"/>
            <a:ext cx="3903784" cy="193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6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 -0.02779 L -0.30885 -0.354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0" y="-163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econd\Downloads\GettyImages-14816071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109" y="0"/>
            <a:ext cx="8557782" cy="857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49505" y="4923701"/>
            <a:ext cx="35309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ix레모네이드 M"/>
              </a:rPr>
              <a:t>마지막</a:t>
            </a:r>
            <a:endParaRPr lang="en-US" altLang="ko-KR" sz="66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ix레모네이드 M"/>
            </a:endParaRPr>
          </a:p>
          <a:p>
            <a:pPr algn="ctr"/>
            <a:r>
              <a:rPr lang="ko-KR" altLang="en-US" sz="6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ix레모네이드 M"/>
              </a:rPr>
              <a:t>설인</a:t>
            </a:r>
            <a:endParaRPr lang="en-US" altLang="ko-KR" sz="6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ix레모네이드 M"/>
            </a:endParaRPr>
          </a:p>
        </p:txBody>
      </p:sp>
    </p:spTree>
    <p:extLst>
      <p:ext uri="{BB962C8B-B14F-4D97-AF65-F5344CB8AC3E}">
        <p14:creationId xmlns:p14="http://schemas.microsoft.com/office/powerpoint/2010/main" val="5012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005\Downloads\GettyImages-49948298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95" t="3491" r="3995" b="15493"/>
          <a:stretch>
            <a:fillRect/>
          </a:stretch>
        </p:blipFill>
        <p:spPr bwMode="auto">
          <a:xfrm>
            <a:off x="-13265" y="886265"/>
            <a:ext cx="11456530" cy="6798382"/>
          </a:xfrm>
          <a:prstGeom prst="rect">
            <a:avLst/>
          </a:prstGeom>
          <a:noFill/>
        </p:spPr>
      </p:pic>
      <p:pic>
        <p:nvPicPr>
          <p:cNvPr id="7" name="Picture 2" descr="C:\Users\005\Desktop\피치마켓 파일\게티이미지\GettyImages-93490367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007" r="65617" b="15496"/>
          <a:stretch>
            <a:fillRect/>
          </a:stretch>
        </p:blipFill>
        <p:spPr bwMode="auto">
          <a:xfrm>
            <a:off x="0" y="7538212"/>
            <a:ext cx="4230000" cy="1031848"/>
          </a:xfrm>
          <a:prstGeom prst="rect">
            <a:avLst/>
          </a:prstGeom>
          <a:noFill/>
        </p:spPr>
      </p:pic>
      <p:pic>
        <p:nvPicPr>
          <p:cNvPr id="8" name="Picture 2" descr="C:\Users\005\Desktop\피치마켓 파일\게티이미지\GettyImages-93490367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496"/>
          <a:stretch>
            <a:fillRect/>
          </a:stretch>
        </p:blipFill>
        <p:spPr bwMode="auto">
          <a:xfrm>
            <a:off x="4230000" y="4513876"/>
            <a:ext cx="7200000" cy="4056184"/>
          </a:xfrm>
          <a:prstGeom prst="rect">
            <a:avLst/>
          </a:prstGeom>
          <a:noFill/>
        </p:spPr>
      </p:pic>
      <p:pic>
        <p:nvPicPr>
          <p:cNvPr id="10" name="그림 9" descr="peachmon-0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15979" y="1304550"/>
            <a:ext cx="1966457" cy="1536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73019">
            <a:off x="3019352" y="3250841"/>
            <a:ext cx="37594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ea typeface="Rix레모네이드 M"/>
              </a:rPr>
              <a:t>낙타에서 </a:t>
            </a:r>
            <a:endParaRPr lang="en-US" altLang="ko-KR" sz="4400" b="1" dirty="0" smtClean="0">
              <a:ea typeface="Rix레모네이드 M"/>
            </a:endParaRPr>
          </a:p>
          <a:p>
            <a:pPr algn="ctr"/>
            <a:r>
              <a:rPr lang="ko-KR" altLang="en-US" sz="4400" b="1" dirty="0" smtClean="0">
                <a:ea typeface="Rix레모네이드 M"/>
              </a:rPr>
              <a:t>떨어진 아이는 </a:t>
            </a:r>
            <a:endParaRPr lang="en-US" altLang="ko-KR" sz="4400" b="1" dirty="0" smtClean="0">
              <a:ea typeface="Rix레모네이드 M"/>
            </a:endParaRPr>
          </a:p>
          <a:p>
            <a:pPr algn="ctr"/>
            <a:r>
              <a:rPr lang="ko-KR" altLang="en-US" sz="4400" b="1" dirty="0" smtClean="0">
                <a:ea typeface="Rix레모네이드 M"/>
              </a:rPr>
              <a:t>어떻게 </a:t>
            </a:r>
            <a:endParaRPr lang="en-US" altLang="ko-KR" sz="4400" b="1" dirty="0" smtClean="0">
              <a:ea typeface="Rix레모네이드 M"/>
            </a:endParaRPr>
          </a:p>
          <a:p>
            <a:pPr algn="ctr"/>
            <a:r>
              <a:rPr lang="ko-KR" altLang="en-US" sz="4400" b="1" dirty="0" smtClean="0">
                <a:ea typeface="Rix레모네이드 M"/>
              </a:rPr>
              <a:t>되었을까요</a:t>
            </a:r>
            <a:r>
              <a:rPr lang="en-US" altLang="ko-KR" sz="4400" b="1" dirty="0" smtClean="0">
                <a:ea typeface="Rix레모네이드 M"/>
              </a:rPr>
              <a:t>?</a:t>
            </a:r>
            <a:endParaRPr lang="ko-KR" altLang="en-US" sz="4400" b="1" dirty="0">
              <a:ea typeface="Rix레모네이드 M"/>
            </a:endParaRPr>
          </a:p>
        </p:txBody>
      </p:sp>
      <p:sp>
        <p:nvSpPr>
          <p:cNvPr id="12" name="TextBox 11"/>
          <p:cNvSpPr txBox="1"/>
          <p:nvPr/>
        </p:nvSpPr>
        <p:spPr>
          <a:xfrm rot="173019">
            <a:off x="3093426" y="2947604"/>
            <a:ext cx="37594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ea typeface="Rix레모네이드 M"/>
              </a:rPr>
              <a:t>아이는 온몸이 털로 덮인 </a:t>
            </a:r>
            <a:endParaRPr lang="en-US" altLang="ko-KR" sz="4400" b="1" dirty="0" smtClean="0">
              <a:ea typeface="Rix레모네이드 M"/>
            </a:endParaRPr>
          </a:p>
          <a:p>
            <a:pPr algn="ctr"/>
            <a:r>
              <a:rPr lang="ko-KR" altLang="en-US" sz="4400" b="1" dirty="0" err="1" smtClean="0">
                <a:ea typeface="Rix레모네이드 M"/>
              </a:rPr>
              <a:t>설인을</a:t>
            </a:r>
            <a:r>
              <a:rPr lang="ko-KR" altLang="en-US" sz="4400" b="1" dirty="0" smtClean="0">
                <a:ea typeface="Rix레모네이드 M"/>
              </a:rPr>
              <a:t> 처음</a:t>
            </a:r>
            <a:endParaRPr lang="en-US" altLang="ko-KR" sz="4400" b="1" dirty="0" smtClean="0">
              <a:ea typeface="Rix레모네이드 M"/>
            </a:endParaRPr>
          </a:p>
          <a:p>
            <a:pPr algn="ctr"/>
            <a:r>
              <a:rPr lang="ko-KR" altLang="en-US" sz="4400" b="1" dirty="0" smtClean="0">
                <a:ea typeface="Rix레모네이드 M"/>
              </a:rPr>
              <a:t>보고 어떻게 생각했을까요</a:t>
            </a:r>
            <a:r>
              <a:rPr lang="en-US" altLang="ko-KR" sz="4400" b="1" dirty="0" smtClean="0">
                <a:ea typeface="Rix레모네이드 M"/>
              </a:rPr>
              <a:t>?</a:t>
            </a:r>
            <a:endParaRPr lang="ko-KR" altLang="en-US" sz="4400" b="1" dirty="0">
              <a:ea typeface="Rix레모네이드 M"/>
            </a:endParaRPr>
          </a:p>
        </p:txBody>
      </p:sp>
      <p:sp>
        <p:nvSpPr>
          <p:cNvPr id="13" name="TextBox 12"/>
          <p:cNvSpPr txBox="1"/>
          <p:nvPr/>
        </p:nvSpPr>
        <p:spPr>
          <a:xfrm rot="173019">
            <a:off x="3059210" y="3204641"/>
            <a:ext cx="37594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err="1" smtClean="0">
                <a:ea typeface="Rix레모네이드 M"/>
              </a:rPr>
              <a:t>설인은</a:t>
            </a:r>
            <a:r>
              <a:rPr lang="ko-KR" altLang="en-US" sz="4400" b="1" dirty="0" smtClean="0">
                <a:ea typeface="Rix레모네이드 M"/>
              </a:rPr>
              <a:t> </a:t>
            </a:r>
            <a:endParaRPr lang="en-US" altLang="ko-KR" sz="4400" b="1" dirty="0">
              <a:ea typeface="Rix레모네이드 M"/>
            </a:endParaRPr>
          </a:p>
          <a:p>
            <a:pPr algn="ctr"/>
            <a:r>
              <a:rPr lang="ko-KR" altLang="en-US" sz="4400" b="1" dirty="0" smtClean="0">
                <a:ea typeface="Rix레모네이드 M"/>
              </a:rPr>
              <a:t>아이를 어디로 </a:t>
            </a:r>
            <a:endParaRPr lang="en-US" altLang="ko-KR" sz="4400" b="1" dirty="0" smtClean="0">
              <a:ea typeface="Rix레모네이드 M"/>
            </a:endParaRPr>
          </a:p>
          <a:p>
            <a:pPr algn="ctr"/>
            <a:r>
              <a:rPr lang="ko-KR" altLang="en-US" sz="4400" b="1" dirty="0" smtClean="0">
                <a:ea typeface="Rix레모네이드 M"/>
              </a:rPr>
              <a:t>데리고 </a:t>
            </a:r>
            <a:endParaRPr lang="en-US" altLang="ko-KR" sz="4400" b="1" dirty="0" smtClean="0">
              <a:ea typeface="Rix레모네이드 M"/>
            </a:endParaRPr>
          </a:p>
          <a:p>
            <a:pPr algn="ctr"/>
            <a:r>
              <a:rPr lang="ko-KR" altLang="en-US" sz="4400" b="1" dirty="0" smtClean="0">
                <a:ea typeface="Rix레모네이드 M"/>
              </a:rPr>
              <a:t>갔을까요</a:t>
            </a:r>
            <a:r>
              <a:rPr lang="en-US" altLang="ko-KR" sz="4400" b="1" dirty="0" smtClean="0">
                <a:ea typeface="Rix레모네이드 M"/>
              </a:rPr>
              <a:t>?</a:t>
            </a:r>
            <a:endParaRPr lang="ko-KR" altLang="en-US" sz="4400" b="1" dirty="0">
              <a:ea typeface="Rix레모네이드 M"/>
            </a:endParaRPr>
          </a:p>
        </p:txBody>
      </p:sp>
      <p:sp>
        <p:nvSpPr>
          <p:cNvPr id="14" name="TextBox 13"/>
          <p:cNvSpPr txBox="1"/>
          <p:nvPr/>
        </p:nvSpPr>
        <p:spPr>
          <a:xfrm rot="173019">
            <a:off x="3008217" y="3290703"/>
            <a:ext cx="37594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ea typeface="Rix레모네이드 M"/>
              </a:rPr>
              <a:t>부자는 </a:t>
            </a:r>
            <a:endParaRPr lang="en-US" altLang="ko-KR" sz="4400" b="1" dirty="0" smtClean="0">
              <a:ea typeface="Rix레모네이드 M"/>
            </a:endParaRPr>
          </a:p>
          <a:p>
            <a:pPr algn="ctr"/>
            <a:r>
              <a:rPr lang="ko-KR" altLang="en-US" sz="4400" b="1" dirty="0" err="1" smtClean="0">
                <a:ea typeface="Rix레모네이드 M"/>
              </a:rPr>
              <a:t>설인을</a:t>
            </a:r>
            <a:r>
              <a:rPr lang="ko-KR" altLang="en-US" sz="4400" b="1" dirty="0" smtClean="0">
                <a:ea typeface="Rix레모네이드 M"/>
              </a:rPr>
              <a:t> 왜 </a:t>
            </a:r>
            <a:endParaRPr lang="en-US" altLang="ko-KR" sz="4400" b="1" dirty="0" smtClean="0">
              <a:ea typeface="Rix레모네이드 M"/>
            </a:endParaRPr>
          </a:p>
          <a:p>
            <a:pPr algn="ctr"/>
            <a:r>
              <a:rPr lang="ko-KR" altLang="en-US" sz="4400" b="1" dirty="0" smtClean="0">
                <a:ea typeface="Rix레모네이드 M"/>
              </a:rPr>
              <a:t>잡으려고 </a:t>
            </a:r>
            <a:endParaRPr lang="en-US" altLang="ko-KR" sz="4400" b="1" dirty="0" smtClean="0">
              <a:ea typeface="Rix레모네이드 M"/>
            </a:endParaRPr>
          </a:p>
          <a:p>
            <a:pPr algn="ctr"/>
            <a:r>
              <a:rPr lang="ko-KR" altLang="en-US" sz="4400" b="1" dirty="0" smtClean="0">
                <a:ea typeface="Rix레모네이드 M"/>
              </a:rPr>
              <a:t>했을까요</a:t>
            </a:r>
            <a:r>
              <a:rPr lang="en-US" altLang="ko-KR" sz="4400" b="1" dirty="0" smtClean="0">
                <a:ea typeface="Rix레모네이드 M"/>
              </a:rPr>
              <a:t>?</a:t>
            </a:r>
            <a:endParaRPr lang="ko-KR" altLang="en-US" sz="4400" b="1" dirty="0">
              <a:ea typeface="Rix레모네이드 M"/>
            </a:endParaRPr>
          </a:p>
        </p:txBody>
      </p:sp>
      <p:sp>
        <p:nvSpPr>
          <p:cNvPr id="15" name="TextBox 14"/>
          <p:cNvSpPr txBox="1"/>
          <p:nvPr/>
        </p:nvSpPr>
        <p:spPr>
          <a:xfrm rot="173019">
            <a:off x="3045142" y="3232086"/>
            <a:ext cx="37594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ea typeface="Rix레모네이드 M"/>
              </a:rPr>
              <a:t>부자에게 </a:t>
            </a:r>
            <a:endParaRPr lang="en-US" altLang="ko-KR" sz="4400" b="1" dirty="0" smtClean="0">
              <a:ea typeface="Rix레모네이드 M"/>
            </a:endParaRPr>
          </a:p>
          <a:p>
            <a:pPr algn="ctr"/>
            <a:r>
              <a:rPr lang="ko-KR" altLang="en-US" sz="4400" b="1" dirty="0" smtClean="0">
                <a:ea typeface="Rix레모네이드 M"/>
              </a:rPr>
              <a:t>총을 맞은 </a:t>
            </a:r>
            <a:endParaRPr lang="en-US" altLang="ko-KR" sz="4400" b="1" dirty="0" smtClean="0">
              <a:ea typeface="Rix레모네이드 M"/>
            </a:endParaRPr>
          </a:p>
          <a:p>
            <a:pPr algn="ctr"/>
            <a:r>
              <a:rPr lang="ko-KR" altLang="en-US" sz="4400" b="1" dirty="0" err="1" smtClean="0">
                <a:ea typeface="Rix레모네이드 M"/>
              </a:rPr>
              <a:t>설인은</a:t>
            </a:r>
            <a:r>
              <a:rPr lang="ko-KR" altLang="en-US" sz="4400" b="1" dirty="0" smtClean="0">
                <a:ea typeface="Rix레모네이드 M"/>
              </a:rPr>
              <a:t> 어떻게 되었을까요</a:t>
            </a:r>
            <a:r>
              <a:rPr lang="en-US" altLang="ko-KR" sz="4400" b="1" dirty="0" smtClean="0">
                <a:ea typeface="Rix레모네이드 M"/>
              </a:rPr>
              <a:t>?</a:t>
            </a:r>
            <a:endParaRPr lang="ko-KR" altLang="en-US" sz="4400" b="1" dirty="0">
              <a:ea typeface="Rix레모네이드 M"/>
            </a:endParaRPr>
          </a:p>
        </p:txBody>
      </p:sp>
    </p:spTree>
    <p:extLst>
      <p:ext uri="{BB962C8B-B14F-4D97-AF65-F5344CB8AC3E}">
        <p14:creationId xmlns:p14="http://schemas.microsoft.com/office/powerpoint/2010/main" val="9254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" y="-20550"/>
            <a:ext cx="11428942" cy="8571707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>
          <a:xfrm>
            <a:off x="6099820" y="4219583"/>
            <a:ext cx="258275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300" smtClean="0">
                <a:latin typeface="Rix레모네이드 B" panose="02020603020101020101" pitchFamily="18" charset="-127"/>
                <a:ea typeface="Rix레모네이드 B" panose="02020603020101020101" pitchFamily="18" charset="-127"/>
              </a:rPr>
              <a:t>설인에 대해 </a:t>
            </a:r>
            <a:endParaRPr lang="en-US" altLang="ko-KR" sz="3300" smtClean="0">
              <a:latin typeface="Rix레모네이드 B" panose="02020603020101020101" pitchFamily="18" charset="-127"/>
              <a:ea typeface="Rix레모네이드 B" panose="02020603020101020101" pitchFamily="18" charset="-127"/>
            </a:endParaRPr>
          </a:p>
          <a:p>
            <a:pPr algn="ctr"/>
            <a:r>
              <a:rPr lang="ko-KR" altLang="en-US" sz="3300" smtClean="0">
                <a:latin typeface="Rix레모네이드 B" panose="02020603020101020101" pitchFamily="18" charset="-127"/>
                <a:ea typeface="Rix레모네이드 B" panose="02020603020101020101" pitchFamily="18" charset="-127"/>
              </a:rPr>
              <a:t>이야기하기</a:t>
            </a:r>
            <a:endParaRPr lang="en-US" altLang="ko-KR" sz="3300" dirty="0" smtClean="0">
              <a:latin typeface="Rix레모네이드 B" panose="02020603020101020101" pitchFamily="18" charset="-127"/>
              <a:ea typeface="Rix레모네이드 B" panose="020206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678009" y="3768453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smtClean="0">
                <a:latin typeface="Rix레모네이드 L" panose="02020603020101020101" pitchFamily="18" charset="-127"/>
                <a:ea typeface="Rix레모네이드 L" panose="02020603020101020101" pitchFamily="18" charset="-127"/>
              </a:rPr>
              <a:t>네번째 활동</a:t>
            </a:r>
            <a:endParaRPr lang="ko-KR" altLang="en-US" sz="1600" dirty="0">
              <a:latin typeface="Rix레모네이드 L" panose="02020603020101020101" pitchFamily="18" charset="-127"/>
              <a:ea typeface="Rix레모네이드 L" panose="02020603020101020101" pitchFamily="18" charset="-127"/>
            </a:endParaRPr>
          </a:p>
        </p:txBody>
      </p:sp>
      <p:pic>
        <p:nvPicPr>
          <p:cNvPr id="5" name="Picture 2" descr="C:\Users\005\Desktop\피치마켓 파일\피치마켓\로고\피치마켓 로고(원본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7638" y="1007176"/>
            <a:ext cx="669802" cy="64654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859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r="26144" b="5057"/>
          <a:stretch/>
        </p:blipFill>
        <p:spPr bwMode="auto">
          <a:xfrm>
            <a:off x="0" y="1006094"/>
            <a:ext cx="5527918" cy="655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3" r="21228" b="11806"/>
          <a:stretch/>
        </p:blipFill>
        <p:spPr bwMode="auto">
          <a:xfrm>
            <a:off x="5437116" y="1006094"/>
            <a:ext cx="5992884" cy="655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06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cond\Desktop\제목 없음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012"/>
            <a:ext cx="11430000" cy="804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econd\Desktop\제목 없음2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012"/>
            <a:ext cx="11457560" cy="804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1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1172359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35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cond\Desktop\제목 없음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25" y="255712"/>
            <a:ext cx="11453925" cy="807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econd\Desktop\제목 없음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25" y="255712"/>
            <a:ext cx="11511563" cy="807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61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6181" t="10652" r="18850" b="6679"/>
          <a:stretch>
            <a:fillRect/>
          </a:stretch>
        </p:blipFill>
        <p:spPr bwMode="auto">
          <a:xfrm>
            <a:off x="0" y="1774373"/>
            <a:ext cx="5936567" cy="502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7292" t="5312" r="13542" b="6693"/>
          <a:stretch>
            <a:fillRect/>
          </a:stretch>
        </p:blipFill>
        <p:spPr bwMode="auto">
          <a:xfrm>
            <a:off x="5872010" y="1772529"/>
            <a:ext cx="5557990" cy="502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82151" y="239151"/>
            <a:ext cx="8665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smtClean="0">
                <a:ea typeface="Rix레모네이드 M"/>
              </a:rPr>
              <a:t>내가 설인이었다면</a:t>
            </a:r>
            <a:r>
              <a:rPr lang="en-US" altLang="ko-KR" sz="4000" b="1" smtClean="0">
                <a:ea typeface="Rix레모네이드 M"/>
              </a:rPr>
              <a:t>? </a:t>
            </a:r>
            <a:r>
              <a:rPr lang="ko-KR" altLang="en-US" sz="4000" b="1" smtClean="0">
                <a:ea typeface="Rix레모네이드 M"/>
              </a:rPr>
              <a:t>내가 부자였다면</a:t>
            </a:r>
            <a:r>
              <a:rPr lang="en-US" altLang="ko-KR" sz="4000" b="1" smtClean="0">
                <a:ea typeface="Rix레모네이드 M"/>
              </a:rPr>
              <a:t>?</a:t>
            </a:r>
          </a:p>
          <a:p>
            <a:pPr algn="ctr"/>
            <a:r>
              <a:rPr lang="en-US" altLang="ko-KR" sz="4000" b="1" smtClean="0">
                <a:ea typeface="Rix레모네이드 M"/>
              </a:rPr>
              <a:t>!?</a:t>
            </a:r>
            <a:r>
              <a:rPr lang="ko-KR" altLang="en-US" sz="4000" b="1" smtClean="0">
                <a:ea typeface="Rix레모네이드 M"/>
              </a:rPr>
              <a:t>여러분의 선택은</a:t>
            </a:r>
            <a:r>
              <a:rPr lang="en-US" altLang="ko-KR" sz="4000" b="1" smtClean="0">
                <a:ea typeface="Rix레모네이드 M"/>
              </a:rPr>
              <a:t>?!</a:t>
            </a:r>
            <a:endParaRPr lang="ko-KR" altLang="en-US" sz="4000" b="1">
              <a:ea typeface="Rix레모네이드 M"/>
            </a:endParaRPr>
          </a:p>
        </p:txBody>
      </p:sp>
    </p:spTree>
    <p:extLst>
      <p:ext uri="{BB962C8B-B14F-4D97-AF65-F5344CB8AC3E}">
        <p14:creationId xmlns:p14="http://schemas.microsoft.com/office/powerpoint/2010/main" val="127949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" y="-20550"/>
            <a:ext cx="11428942" cy="8571707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>
          <a:xfrm>
            <a:off x="6452481" y="4417703"/>
            <a:ext cx="187743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300" smtClean="0">
                <a:latin typeface="Rix레모네이드 B" panose="02020603020101020101" pitchFamily="18" charset="-127"/>
                <a:ea typeface="Rix레모네이드 B" panose="02020603020101020101" pitchFamily="18" charset="-127"/>
              </a:rPr>
              <a:t>모둠활동</a:t>
            </a:r>
            <a:endParaRPr lang="en-US" altLang="ko-KR" sz="3300" dirty="0" smtClean="0">
              <a:latin typeface="Rix레모네이드 B" panose="02020603020101020101" pitchFamily="18" charset="-127"/>
              <a:ea typeface="Rix레모네이드 B" panose="020206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575417" y="3768453"/>
            <a:ext cx="1484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smtClean="0">
                <a:latin typeface="Rix레모네이드 L" panose="02020603020101020101" pitchFamily="18" charset="-127"/>
                <a:ea typeface="Rix레모네이드 L" panose="02020603020101020101" pitchFamily="18" charset="-127"/>
              </a:rPr>
              <a:t>다섯번째 활동</a:t>
            </a:r>
            <a:endParaRPr lang="ko-KR" altLang="en-US" sz="1600" dirty="0">
              <a:latin typeface="Rix레모네이드 L" panose="02020603020101020101" pitchFamily="18" charset="-127"/>
              <a:ea typeface="Rix레모네이드 L" panose="02020603020101020101" pitchFamily="18" charset="-127"/>
            </a:endParaRPr>
          </a:p>
        </p:txBody>
      </p:sp>
      <p:pic>
        <p:nvPicPr>
          <p:cNvPr id="5" name="Picture 2" descr="C:\Users\005\Desktop\피치마켓 파일\피치마켓\로고\피치마켓 로고(원본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7638" y="1007176"/>
            <a:ext cx="669802" cy="64654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859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cond\Downloads\GettyImages-9308904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0"/>
          <a:stretch/>
        </p:blipFill>
        <p:spPr bwMode="auto">
          <a:xfrm>
            <a:off x="0" y="1882945"/>
            <a:ext cx="5400000" cy="480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econd\Downloads\GettyImages-5368900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03"/>
          <a:stretch/>
        </p:blipFill>
        <p:spPr bwMode="auto">
          <a:xfrm>
            <a:off x="4230000" y="1882946"/>
            <a:ext cx="7200000" cy="480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econd\Downloads\GettyImages-a107131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78" y="1192770"/>
            <a:ext cx="9277644" cy="618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econd\Downloads\GettyImages-a1117367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DCDEDD"/>
              </a:clrFrom>
              <a:clrTo>
                <a:srgbClr val="DCDE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2428" r="45165" b="76275"/>
          <a:stretch/>
        </p:blipFill>
        <p:spPr bwMode="auto">
          <a:xfrm>
            <a:off x="6063175" y="239151"/>
            <a:ext cx="2996419" cy="153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6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cond\Downloads\GettyImages-9642451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6"/>
          <a:stretch/>
        </p:blipFill>
        <p:spPr bwMode="auto">
          <a:xfrm>
            <a:off x="0" y="1885215"/>
            <a:ext cx="5694757" cy="480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econd\Downloads\GettyImages-jv111076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8" b="25926"/>
          <a:stretch/>
        </p:blipFill>
        <p:spPr bwMode="auto">
          <a:xfrm>
            <a:off x="5694757" y="1885216"/>
            <a:ext cx="5735243" cy="480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Second\Downloads\GettyImages-a107131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78" y="1192770"/>
            <a:ext cx="9277644" cy="618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Second\Downloads\GettyImages-a1117367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DCDEDD"/>
              </a:clrFrom>
              <a:clrTo>
                <a:srgbClr val="DCDE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2428" r="45165" b="76275"/>
          <a:stretch/>
        </p:blipFill>
        <p:spPr bwMode="auto">
          <a:xfrm>
            <a:off x="6063175" y="239151"/>
            <a:ext cx="2996419" cy="153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30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econd\Downloads\점선구름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74" y="2195134"/>
            <a:ext cx="5400000" cy="418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econd\Downloads\GettyImages-1412057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7"/>
          <a:stretch/>
        </p:blipFill>
        <p:spPr bwMode="auto">
          <a:xfrm>
            <a:off x="5880295" y="2385653"/>
            <a:ext cx="5549705" cy="379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econd\Downloads\GettyImages-a107131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r="9397"/>
          <a:stretch/>
        </p:blipFill>
        <p:spPr bwMode="auto">
          <a:xfrm>
            <a:off x="2475914" y="1193056"/>
            <a:ext cx="7005711" cy="61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econd\Downloads\GettyImages-a1117367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DADEDD"/>
              </a:clrFrom>
              <a:clrTo>
                <a:srgbClr val="DADE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9" t="2607" r="2629" b="74142"/>
          <a:stretch/>
        </p:blipFill>
        <p:spPr bwMode="auto">
          <a:xfrm>
            <a:off x="6587195" y="0"/>
            <a:ext cx="2067952" cy="167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30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econd\Downloads\GettyImages-9355936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" r="48167"/>
          <a:stretch/>
        </p:blipFill>
        <p:spPr bwMode="auto">
          <a:xfrm>
            <a:off x="745582" y="681142"/>
            <a:ext cx="4914138" cy="720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econd\Downloads\GettyImages-9315995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20" y="777788"/>
            <a:ext cx="5400000" cy="701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econd\Downloads\GettyImages-a85165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2"/>
          <a:stretch/>
        </p:blipFill>
        <p:spPr bwMode="auto">
          <a:xfrm>
            <a:off x="-29138" y="1145377"/>
            <a:ext cx="5400000" cy="742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Second\Downloads\GettyImages-a982526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2" r="48014" b="9286"/>
          <a:stretch/>
        </p:blipFill>
        <p:spPr bwMode="auto">
          <a:xfrm flipH="1">
            <a:off x="8081155" y="593125"/>
            <a:ext cx="3241158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Second\Downloads\GettyImages-a1117367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DCDEDD"/>
              </a:clrFrom>
              <a:clrTo>
                <a:srgbClr val="DCDE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75511" r="45988" b="3387"/>
          <a:stretch/>
        </p:blipFill>
        <p:spPr bwMode="auto">
          <a:xfrm>
            <a:off x="8673079" y="385722"/>
            <a:ext cx="2649234" cy="151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30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econd\Desktop\잠실역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9865"/>
            <a:ext cx="6219914" cy="501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econd\Downloads\GettyImages-a63973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" r="9672"/>
          <a:stretch/>
        </p:blipFill>
        <p:spPr bwMode="auto">
          <a:xfrm>
            <a:off x="5542671" y="1779866"/>
            <a:ext cx="5887329" cy="501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econd\Downloads\전화버튼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249">
            <a:off x="10182666" y="4296817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92844">
            <a:off x="9974373" y="2968860"/>
            <a:ext cx="126521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ko-KR" altLang="en-US" sz="1100" b="1" dirty="0" smtClean="0">
                <a:solidFill>
                  <a:schemeClr val="bg1"/>
                </a:solidFill>
              </a:rPr>
              <a:t>전화 거는 중</a:t>
            </a:r>
            <a:endParaRPr lang="en-US" altLang="ko-KR" sz="1100" b="1" dirty="0" smtClean="0">
              <a:solidFill>
                <a:schemeClr val="bg1"/>
              </a:solidFill>
            </a:endParaRPr>
          </a:p>
          <a:p>
            <a:pPr algn="ctr"/>
            <a:endParaRPr lang="en-US" altLang="ko-KR" sz="1100" b="1" dirty="0">
              <a:solidFill>
                <a:schemeClr val="bg1"/>
              </a:solidFill>
            </a:endParaRPr>
          </a:p>
          <a:p>
            <a:pPr algn="ctr"/>
            <a:r>
              <a:rPr lang="ko-KR" altLang="en-US" sz="1100" b="1" dirty="0" smtClean="0">
                <a:solidFill>
                  <a:schemeClr val="bg1"/>
                </a:solidFill>
              </a:rPr>
              <a:t> </a:t>
            </a:r>
            <a:endParaRPr lang="en-US" altLang="ko-KR" sz="1100" b="1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600" b="1" dirty="0" smtClean="0">
                <a:solidFill>
                  <a:schemeClr val="bg1"/>
                </a:solidFill>
              </a:rPr>
              <a:t>엄마</a:t>
            </a:r>
            <a:endParaRPr lang="en-US" altLang="ko-KR" sz="1600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ko-KR" sz="1100" b="1" dirty="0" smtClean="0">
                <a:solidFill>
                  <a:schemeClr val="bg1"/>
                </a:solidFill>
              </a:rPr>
              <a:t>010-2018-1234</a:t>
            </a:r>
            <a:endParaRPr lang="ko-KR" altLang="en-US" sz="11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C:\Users\Second\Downloads\GettyImages-a107131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r="9397"/>
          <a:stretch/>
        </p:blipFill>
        <p:spPr bwMode="auto">
          <a:xfrm>
            <a:off x="2475914" y="1193056"/>
            <a:ext cx="7005711" cy="61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Second\Downloads\GettyImages-a1117367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DADEDD"/>
              </a:clrFrom>
              <a:clrTo>
                <a:srgbClr val="DADE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9" t="2607" r="2629" b="74142"/>
          <a:stretch/>
        </p:blipFill>
        <p:spPr bwMode="auto">
          <a:xfrm>
            <a:off x="6587195" y="0"/>
            <a:ext cx="2067952" cy="167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30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4844" t="15978" r="64129" b="41414"/>
          <a:stretch>
            <a:fillRect/>
          </a:stretch>
        </p:blipFill>
        <p:spPr bwMode="auto">
          <a:xfrm>
            <a:off x="0" y="4079630"/>
            <a:ext cx="5739618" cy="449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005\Desktop\베어베터 로고.jpg"/>
          <p:cNvPicPr>
            <a:picLocks noChangeAspect="1" noChangeArrowheads="1"/>
          </p:cNvPicPr>
          <p:nvPr/>
        </p:nvPicPr>
        <p:blipFill>
          <a:blip r:embed="rId4" cstate="print"/>
          <a:srcRect l="4298" r="10514"/>
          <a:stretch>
            <a:fillRect/>
          </a:stretch>
        </p:blipFill>
        <p:spPr bwMode="auto">
          <a:xfrm>
            <a:off x="-7" y="-1"/>
            <a:ext cx="5964709" cy="4079631"/>
          </a:xfrm>
          <a:prstGeom prst="rect">
            <a:avLst/>
          </a:prstGeom>
          <a:noFill/>
        </p:spPr>
      </p:pic>
      <p:pic>
        <p:nvPicPr>
          <p:cNvPr id="3077" name="Picture 5" descr="C:\Users\005\Desktop\베어베터 하는 일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41"/>
          <a:stretch>
            <a:fillRect/>
          </a:stretch>
        </p:blipFill>
        <p:spPr bwMode="auto">
          <a:xfrm>
            <a:off x="42788" y="-140675"/>
            <a:ext cx="5035646" cy="1659505"/>
          </a:xfrm>
          <a:prstGeom prst="rect">
            <a:avLst/>
          </a:prstGeom>
          <a:noFill/>
        </p:spPr>
      </p:pic>
      <p:pic>
        <p:nvPicPr>
          <p:cNvPr id="3078" name="Picture 6" descr="C:\Users\005\Desktop\탬플 그랜딘.jpg"/>
          <p:cNvPicPr>
            <a:picLocks noChangeAspect="1" noChangeArrowheads="1"/>
          </p:cNvPicPr>
          <p:nvPr/>
        </p:nvPicPr>
        <p:blipFill>
          <a:blip r:embed="rId6" cstate="print"/>
          <a:srcRect l="15406"/>
          <a:stretch>
            <a:fillRect/>
          </a:stretch>
        </p:blipFill>
        <p:spPr bwMode="auto">
          <a:xfrm>
            <a:off x="5739619" y="-1"/>
            <a:ext cx="5690382" cy="4093699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 l="6221" t="5543" r="12630" b="9008"/>
          <a:stretch>
            <a:fillRect/>
          </a:stretch>
        </p:blipFill>
        <p:spPr bwMode="auto">
          <a:xfrm>
            <a:off x="5732586" y="4093698"/>
            <a:ext cx="5697414" cy="450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C:\Users\005\Desktop\GettyImages-4672932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9901" y="4247348"/>
            <a:ext cx="540000" cy="3725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005\Downloads\GettyImages-91201552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690252" cy="857091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456" y="1271330"/>
            <a:ext cx="58240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400" b="1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엽서M" pitchFamily="18" charset="-127"/>
                <a:ea typeface="Rix레모네이드 M"/>
              </a:rPr>
              <a:t>행동에는 이유가 있다</a:t>
            </a:r>
            <a:r>
              <a:rPr lang="en-US" altLang="ko-KR" sz="4400" b="1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엽서M" pitchFamily="18" charset="-127"/>
                <a:ea typeface="Rix레모네이드 M"/>
              </a:rPr>
              <a:t>!</a:t>
            </a:r>
          </a:p>
          <a:p>
            <a:pPr algn="ctr">
              <a:lnSpc>
                <a:spcPct val="150000"/>
              </a:lnSpc>
            </a:pPr>
            <a:endParaRPr lang="en-US" altLang="ko-KR" sz="4400" b="1" smtClean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HY엽서M" pitchFamily="18" charset="-127"/>
              <a:ea typeface="Rix레모네이드 M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b="1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엽서M" pitchFamily="18" charset="-127"/>
                <a:ea typeface="Rix레모네이드 M"/>
              </a:rPr>
              <a:t>어떤 이유 때문에 이런 행동을 할까요</a:t>
            </a:r>
            <a:r>
              <a:rPr lang="en-US" altLang="ko-KR" sz="4400" b="1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엽서M" pitchFamily="18" charset="-127"/>
                <a:ea typeface="Rix레모네이드 M"/>
              </a:rPr>
              <a:t>?</a:t>
            </a:r>
          </a:p>
          <a:p>
            <a:pPr algn="ctr">
              <a:lnSpc>
                <a:spcPct val="150000"/>
              </a:lnSpc>
            </a:pPr>
            <a:endParaRPr lang="en-US" altLang="ko-KR" sz="4400" b="1" smtClean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HY엽서M" pitchFamily="18" charset="-127"/>
              <a:ea typeface="Rix레모네이드 M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b="1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엽서M" pitchFamily="18" charset="-127"/>
                <a:ea typeface="Rix레모네이드 M"/>
              </a:rPr>
              <a:t>함께 생각해봅시다</a:t>
            </a:r>
            <a:r>
              <a:rPr lang="en-US" altLang="ko-KR" sz="4400" b="1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엽서M" pitchFamily="18" charset="-127"/>
                <a:ea typeface="Rix레모네이드 M"/>
              </a:rPr>
              <a:t>~ </a:t>
            </a:r>
            <a:endParaRPr lang="ko-KR" altLang="en-US" sz="4400" b="1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HY엽서M" pitchFamily="18" charset="-127"/>
              <a:ea typeface="Rix레모네이드 M"/>
            </a:endParaRPr>
          </a:p>
        </p:txBody>
      </p:sp>
    </p:spTree>
    <p:extLst>
      <p:ext uri="{BB962C8B-B14F-4D97-AF65-F5344CB8AC3E}">
        <p14:creationId xmlns:p14="http://schemas.microsoft.com/office/powerpoint/2010/main" val="37078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" y="-20550"/>
            <a:ext cx="11428942" cy="8571707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>
          <a:xfrm>
            <a:off x="5707103" y="4295783"/>
            <a:ext cx="34291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300" smtClean="0">
                <a:latin typeface="Rix레모네이드 B" panose="02020603020101020101" pitchFamily="18" charset="-127"/>
                <a:ea typeface="Rix레모네이드 B" panose="02020603020101020101" pitchFamily="18" charset="-127"/>
              </a:rPr>
              <a:t>다양한 사람들의 </a:t>
            </a:r>
            <a:endParaRPr lang="en-US" altLang="ko-KR" sz="3300" smtClean="0">
              <a:latin typeface="Rix레모네이드 B" panose="02020603020101020101" pitchFamily="18" charset="-127"/>
              <a:ea typeface="Rix레모네이드 B" panose="02020603020101020101" pitchFamily="18" charset="-127"/>
            </a:endParaRPr>
          </a:p>
          <a:p>
            <a:pPr algn="ctr"/>
            <a:r>
              <a:rPr lang="ko-KR" altLang="en-US" sz="3300" smtClean="0">
                <a:latin typeface="Rix레모네이드 B" panose="02020603020101020101" pitchFamily="18" charset="-127"/>
                <a:ea typeface="Rix레모네이드 B" panose="02020603020101020101" pitchFamily="18" charset="-127"/>
              </a:rPr>
              <a:t>모습 이해하기</a:t>
            </a:r>
            <a:endParaRPr lang="en-US" altLang="ko-KR" sz="3300" dirty="0" smtClean="0">
              <a:latin typeface="Rix레모네이드 B" panose="02020603020101020101" pitchFamily="18" charset="-127"/>
              <a:ea typeface="Rix레모네이드 B" panose="020206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678009" y="3768453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smtClean="0">
                <a:latin typeface="Rix레모네이드 L" panose="02020603020101020101" pitchFamily="18" charset="-127"/>
                <a:ea typeface="Rix레모네이드 L" panose="02020603020101020101" pitchFamily="18" charset="-127"/>
              </a:rPr>
              <a:t>첫번째 활동</a:t>
            </a:r>
            <a:endParaRPr lang="ko-KR" altLang="en-US" sz="1600" dirty="0">
              <a:latin typeface="Rix레모네이드 L" panose="02020603020101020101" pitchFamily="18" charset="-127"/>
              <a:ea typeface="Rix레모네이드 L" panose="02020603020101020101" pitchFamily="18" charset="-127"/>
            </a:endParaRPr>
          </a:p>
        </p:txBody>
      </p:sp>
      <p:pic>
        <p:nvPicPr>
          <p:cNvPr id="1026" name="Picture 2" descr="C:\Users\005\Desktop\피치마켓 파일\피치마켓\로고\피치마켓 로고(원본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7638" y="1007176"/>
            <a:ext cx="669802" cy="64654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859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cond\Desktop\2015-08-13_11;24;4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430000" cy="683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2037470" y="6960899"/>
            <a:ext cx="73550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 smtClean="0">
                <a:latin typeface="Rix레모네이드 M" panose="02020603020101020101" pitchFamily="18" charset="-127"/>
                <a:ea typeface="Rix레모네이드 M" panose="02020603020101020101" pitchFamily="18" charset="-127"/>
              </a:rPr>
              <a:t>겉모습만 보고 판단하지 마세요</a:t>
            </a:r>
            <a:r>
              <a:rPr lang="en-US" altLang="ko-KR" sz="2800" b="1" dirty="0" smtClean="0">
                <a:latin typeface="Rix레모네이드 M" panose="02020603020101020101" pitchFamily="18" charset="-127"/>
                <a:ea typeface="Rix레모네이드 M" panose="02020603020101020101" pitchFamily="18" charset="-127"/>
              </a:rPr>
              <a:t>. </a:t>
            </a:r>
          </a:p>
          <a:p>
            <a:pPr algn="ctr"/>
            <a:r>
              <a:rPr lang="ko-KR" altLang="en-US" sz="2800" b="1" dirty="0" smtClean="0">
                <a:latin typeface="Rix레모네이드 M" panose="02020603020101020101" pitchFamily="18" charset="-127"/>
                <a:ea typeface="Rix레모네이드 M" panose="02020603020101020101" pitchFamily="18" charset="-127"/>
              </a:rPr>
              <a:t>중요한 건 내용이니까요</a:t>
            </a:r>
            <a:r>
              <a:rPr lang="en-US" altLang="ko-KR" sz="2800" b="1" dirty="0" smtClean="0">
                <a:latin typeface="Rix레모네이드 M" panose="02020603020101020101" pitchFamily="18" charset="-127"/>
                <a:ea typeface="Rix레모네이드 M" panose="02020603020101020101" pitchFamily="18" charset="-127"/>
              </a:rPr>
              <a:t>.</a:t>
            </a:r>
          </a:p>
          <a:p>
            <a:pPr algn="ctr"/>
            <a:endParaRPr lang="en-US" altLang="ko-KR" sz="1000" b="1" dirty="0" smtClean="0">
              <a:latin typeface="Rix레모네이드 M" panose="02020603020101020101" pitchFamily="18" charset="-127"/>
              <a:ea typeface="Rix레모네이드 M" panose="02020603020101020101" pitchFamily="18" charset="-127"/>
            </a:endParaRPr>
          </a:p>
          <a:p>
            <a:pPr algn="ctr"/>
            <a:endParaRPr lang="en-US" altLang="ko-KR" sz="1000" b="1" dirty="0" smtClean="0">
              <a:latin typeface="Rix레모네이드 M" panose="02020603020101020101" pitchFamily="18" charset="-127"/>
              <a:ea typeface="Rix레모네이드 M" panose="02020603020101020101" pitchFamily="18" charset="-127"/>
            </a:endParaRPr>
          </a:p>
          <a:p>
            <a:pPr algn="ctr"/>
            <a:r>
              <a:rPr lang="en-US" altLang="ko-KR" sz="1400" b="1" dirty="0" smtClean="0">
                <a:latin typeface="Rix레모네이드 M" panose="02020603020101020101" pitchFamily="18" charset="-127"/>
                <a:ea typeface="Rix레모네이드 M" panose="02020603020101020101" pitchFamily="18" charset="-127"/>
              </a:rPr>
              <a:t>-</a:t>
            </a:r>
            <a:r>
              <a:rPr lang="ko-KR" altLang="en-US" sz="1400" b="1" dirty="0" smtClean="0">
                <a:latin typeface="Rix레모네이드 M" panose="02020603020101020101" pitchFamily="18" charset="-127"/>
                <a:ea typeface="Rix레모네이드 M" panose="02020603020101020101" pitchFamily="18" charset="-127"/>
              </a:rPr>
              <a:t>애니메이션 </a:t>
            </a:r>
            <a:r>
              <a:rPr lang="ko-KR" altLang="en-US" sz="1400" b="1" dirty="0" err="1" smtClean="0">
                <a:latin typeface="Rix레모네이드 M" panose="02020603020101020101" pitchFamily="18" charset="-127"/>
                <a:ea typeface="Rix레모네이드 M" panose="02020603020101020101" pitchFamily="18" charset="-127"/>
              </a:rPr>
              <a:t>알라딘</a:t>
            </a:r>
            <a:r>
              <a:rPr lang="ko-KR" altLang="en-US" sz="1400" b="1" dirty="0" smtClean="0">
                <a:latin typeface="Rix레모네이드 M" panose="02020603020101020101" pitchFamily="18" charset="-127"/>
                <a:ea typeface="Rix레모네이드 M" panose="02020603020101020101" pitchFamily="18" charset="-127"/>
              </a:rPr>
              <a:t> 중에서</a:t>
            </a:r>
            <a:r>
              <a:rPr lang="en-US" altLang="ko-KR" sz="1400" b="1" dirty="0" smtClean="0">
                <a:latin typeface="Rix레모네이드 M" panose="02020603020101020101" pitchFamily="18" charset="-127"/>
                <a:ea typeface="Rix레모네이드 M" panose="02020603020101020101" pitchFamily="18" charset="-127"/>
              </a:rPr>
              <a:t>-</a:t>
            </a:r>
          </a:p>
        </p:txBody>
      </p:sp>
      <p:pic>
        <p:nvPicPr>
          <p:cNvPr id="5" name="Picture 2" descr="C:\Users\005\Desktop\피치마켓 파일\피치마켓\로고\피치마켓 로고(원본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27140" y="8277593"/>
            <a:ext cx="274724" cy="265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59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econd\Downloads\GettyImages-vs1114427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285"/>
            <a:ext cx="11430000" cy="7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econd\Downloads\GettyImages-4784551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6875"/>
            <a:ext cx="11430000" cy="579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34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cond\Downloads\GettyImages-vs111432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4" b="6761"/>
          <a:stretch/>
        </p:blipFill>
        <p:spPr bwMode="auto">
          <a:xfrm>
            <a:off x="0" y="0"/>
            <a:ext cx="3528000" cy="408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econd\Downloads\GettyImages-a10113276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t="21883" r="15710" b="10774"/>
          <a:stretch/>
        </p:blipFill>
        <p:spPr bwMode="auto">
          <a:xfrm>
            <a:off x="4239000" y="1"/>
            <a:ext cx="2952000" cy="43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econd\Downloads\GettyImages-a85923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10572" r="13282" b="7103"/>
          <a:stretch/>
        </p:blipFill>
        <p:spPr bwMode="auto">
          <a:xfrm>
            <a:off x="8018585" y="0"/>
            <a:ext cx="2901873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econd\Downloads\GettyImages-jv11120060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ECEAEB"/>
              </a:clrFrom>
              <a:clrTo>
                <a:srgbClr val="ECEA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5" t="14662" r="9342" b="4498"/>
          <a:stretch/>
        </p:blipFill>
        <p:spPr bwMode="auto">
          <a:xfrm>
            <a:off x="2306313" y="4250400"/>
            <a:ext cx="2794015" cy="427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Second\Downloads\GettyImages-vs111386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308" y="4971338"/>
            <a:ext cx="4250554" cy="283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81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cond\Downloads\GettyImages-49009988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44" y="0"/>
            <a:ext cx="8570912" cy="85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econd\Downloads\GettyImages-jv111237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8"/>
          <a:stretch/>
        </p:blipFill>
        <p:spPr bwMode="auto">
          <a:xfrm>
            <a:off x="3696620" y="2305456"/>
            <a:ext cx="4036761" cy="396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econd\Downloads\GettyImages-10101832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4685"/>
          <a:stretch/>
        </p:blipFill>
        <p:spPr bwMode="auto">
          <a:xfrm>
            <a:off x="3529695" y="2305456"/>
            <a:ext cx="4370610" cy="396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econd\Downloads\GettyImages-a737397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16053" r="10385" b="35798"/>
          <a:stretch/>
        </p:blipFill>
        <p:spPr bwMode="auto">
          <a:xfrm>
            <a:off x="3491315" y="2132363"/>
            <a:ext cx="4447370" cy="43061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Second\Downloads\GettyImages-stk205320rk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00" y="901456"/>
            <a:ext cx="6768000" cy="67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econd\Downloads\GettyImages-a108658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71" y="901456"/>
            <a:ext cx="8574258" cy="67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econd\Downloads\GettyImages-1861309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71" y="900725"/>
            <a:ext cx="8574258" cy="676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Second\Downloads\GettyImages-4802477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71" y="901455"/>
            <a:ext cx="8574258" cy="676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Second\Downloads\GettyImages-5176608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71" y="-4922"/>
            <a:ext cx="8574258" cy="858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11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" y="-20550"/>
            <a:ext cx="11428942" cy="8571707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>
          <a:xfrm>
            <a:off x="6200829" y="4295783"/>
            <a:ext cx="24416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300" smtClean="0">
                <a:latin typeface="Rix레모네이드 B" panose="02020603020101020101" pitchFamily="18" charset="-127"/>
                <a:ea typeface="Rix레모네이드 B" panose="02020603020101020101" pitchFamily="18" charset="-127"/>
              </a:rPr>
              <a:t>설인에 대한</a:t>
            </a:r>
            <a:endParaRPr lang="en-US" altLang="ko-KR" sz="3300" smtClean="0">
              <a:latin typeface="Rix레모네이드 B" panose="02020603020101020101" pitchFamily="18" charset="-127"/>
              <a:ea typeface="Rix레모네이드 B" panose="02020603020101020101" pitchFamily="18" charset="-127"/>
            </a:endParaRPr>
          </a:p>
          <a:p>
            <a:pPr algn="ctr"/>
            <a:r>
              <a:rPr lang="ko-KR" altLang="en-US" sz="3300" smtClean="0">
                <a:latin typeface="Rix레모네이드 B" panose="02020603020101020101" pitchFamily="18" charset="-127"/>
                <a:ea typeface="Rix레모네이드 B" panose="02020603020101020101" pitchFamily="18" charset="-127"/>
              </a:rPr>
              <a:t>다양한 전설</a:t>
            </a:r>
            <a:endParaRPr lang="en-US" altLang="ko-KR" sz="3300" dirty="0" smtClean="0">
              <a:latin typeface="Rix레모네이드 B" panose="02020603020101020101" pitchFamily="18" charset="-127"/>
              <a:ea typeface="Rix레모네이드 B" panose="020206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678009" y="3768453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smtClean="0">
                <a:latin typeface="Rix레모네이드 L" panose="02020603020101020101" pitchFamily="18" charset="-127"/>
                <a:ea typeface="Rix레모네이드 L" panose="02020603020101020101" pitchFamily="18" charset="-127"/>
              </a:rPr>
              <a:t>두번째 활동</a:t>
            </a:r>
            <a:endParaRPr lang="ko-KR" altLang="en-US" sz="1600" dirty="0">
              <a:latin typeface="Rix레모네이드 L" panose="02020603020101020101" pitchFamily="18" charset="-127"/>
              <a:ea typeface="Rix레모네이드 L" panose="02020603020101020101" pitchFamily="18" charset="-127"/>
            </a:endParaRPr>
          </a:p>
        </p:txBody>
      </p:sp>
      <p:pic>
        <p:nvPicPr>
          <p:cNvPr id="5" name="Picture 2" descr="C:\Users\005\Desktop\피치마켓 파일\피치마켓\로고\피치마켓 로고(원본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7638" y="1007176"/>
            <a:ext cx="669802" cy="64654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859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cond\Desktop\예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" b="371"/>
          <a:stretch/>
        </p:blipFill>
        <p:spPr bwMode="auto">
          <a:xfrm>
            <a:off x="0" y="2158205"/>
            <a:ext cx="5953125" cy="425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econd\Desktop\설인이미지_몬스터주식회사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6" r="18354"/>
          <a:stretch/>
        </p:blipFill>
        <p:spPr bwMode="auto">
          <a:xfrm>
            <a:off x="5338688" y="2158206"/>
            <a:ext cx="6091312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93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1242</TotalTime>
  <Words>1124</Words>
  <Application>Microsoft Macintosh PowerPoint</Application>
  <PresentationFormat>사용자 지정</PresentationFormat>
  <Paragraphs>161</Paragraphs>
  <Slides>30</Slides>
  <Notes>24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38" baseType="lpstr">
      <vt:lpstr>맑은 고딕</vt:lpstr>
      <vt:lpstr>Calibri</vt:lpstr>
      <vt:lpstr>HY엽서M</vt:lpstr>
      <vt:lpstr>Rix레모네이드 B</vt:lpstr>
      <vt:lpstr>Rix레모네이드 L</vt:lpstr>
      <vt:lpstr>Rix레모네이드 M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백새하</dc:creator>
  <cp:lastModifiedBy>Microsoft Office 사용자</cp:lastModifiedBy>
  <cp:revision>64</cp:revision>
  <dcterms:created xsi:type="dcterms:W3CDTF">2017-04-18T01:35:36Z</dcterms:created>
  <dcterms:modified xsi:type="dcterms:W3CDTF">2019-03-15T03:18:01Z</dcterms:modified>
</cp:coreProperties>
</file>