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wav" ContentType="audio/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294" r:id="rId10"/>
    <p:sldId id="334" r:id="rId11"/>
    <p:sldId id="296" r:id="rId12"/>
    <p:sldId id="350" r:id="rId13"/>
    <p:sldId id="266" r:id="rId14"/>
    <p:sldId id="267" r:id="rId15"/>
    <p:sldId id="299" r:id="rId16"/>
    <p:sldId id="300" r:id="rId17"/>
    <p:sldId id="301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279" r:id="rId26"/>
    <p:sldId id="310" r:id="rId27"/>
    <p:sldId id="311" r:id="rId28"/>
    <p:sldId id="335" r:id="rId29"/>
    <p:sldId id="312" r:id="rId30"/>
    <p:sldId id="314" r:id="rId31"/>
    <p:sldId id="315" r:id="rId32"/>
    <p:sldId id="333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F105"/>
    <a:srgbClr val="FF33CC"/>
    <a:srgbClr val="F4F4F4"/>
    <a:srgbClr val="130B0A"/>
    <a:srgbClr val="8A4725"/>
    <a:srgbClr val="2B5749"/>
    <a:srgbClr val="336757"/>
    <a:srgbClr val="55AB90"/>
    <a:srgbClr val="0D572D"/>
    <a:srgbClr val="0F6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>
      <p:cViewPr varScale="1">
        <p:scale>
          <a:sx n="88" d="100"/>
          <a:sy n="88" d="100"/>
        </p:scale>
        <p:origin x="65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9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16AC9-57D9-4403-9478-0C862FDDB2E2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A3983-B6F8-49B7-9C93-AF4BB9350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B5CE5-5340-492D-9027-33D3E6373FC0}" type="datetimeFigureOut">
              <a:rPr lang="ko-KR" altLang="en-US" smtClean="0"/>
              <a:pPr/>
              <a:t>2019. 3. 6.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BA365-6098-48B3-87EA-573A901901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36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ko-KR" altLang="en-US" smtClean="0"/>
              <a:t>마스터 부제목 스타일 편집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llybolly.org/cartoon/%ec%84%a0%eb%85%80%ec%99%80-%eb%82%a0%ea%b0%9c-%ec%98%b7-2-2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jpeg"/><Relationship Id="rId5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9" Type="http://schemas.openxmlformats.org/officeDocument/2006/relationships/image" Target="../media/image42.jpeg"/><Relationship Id="rId10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source=images&amp;cd=&amp;cad=rja&amp;uact=8&amp;ved=2ahUKEwiMtpC-1vvbAhWQad4KHWxQBRkQjRx6BAgBEAU&amp;url=http://yannusa.blogspot.com/2011/&amp;psig=AOvVaw2-aI7XM4dN8AebxjkpE27x&amp;ust=1530457981145494" TargetMode="External"/><Relationship Id="rId3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hyperlink" Target="https://www.google.com/url?sa=i&amp;rct=j&amp;q=&amp;esrc=s&amp;source=images&amp;cd=&amp;cad=rja&amp;uact=8&amp;ved=2ahUKEwiD2KTv1_vbAhVEZt4KHQFID5cQjRx6BAgBEAU&amp;url=https://www.dream.co.id/your-story/rahasia-di-balik-sunah-makan-dengan-3-jari--151123m.html&amp;psig=AOvVaw2LOD3YDXED9nNQ6CCpTF5j&amp;ust=1530458359880463" TargetMode="External"/><Relationship Id="rId5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source=images&amp;cd=&amp;ved=&amp;url=http://beritaprimadona.blogspot.com/2016/05/luar-biasa-ini-manfaat-kesehatan-dari.html&amp;psig=AOvVaw1XL_zxpbs1H_zJnlU0W7uz&amp;ust=1530458300730223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i&amp;rct=j&amp;q=&amp;esrc=s&amp;source=images&amp;cd=&amp;cad=rja&amp;uact=8&amp;ved=2ahUKEwjNvY-u4fvbAhWIad4KHW65BkEQjRx6BAgBEAU&amp;url=https://gpswisataindonesia.wordpress.com/2014/01/15/sejarah-permainan-tradisional-egrang-batok/&amp;psig=AOvVaw0OHwQetcyvUDVCIju3K-5c&amp;ust=1530460897394974" TargetMode="External"/><Relationship Id="rId3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jpeg"/><Relationship Id="rId5" Type="http://schemas.openxmlformats.org/officeDocument/2006/relationships/image" Target="../media/image11.gif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그림 9" descr="꾸미기_des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636838"/>
            <a:ext cx="50800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38163" y="738188"/>
            <a:ext cx="8280400" cy="1754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0BD0D9"/>
              </a:buClr>
              <a:buSzPct val="95000"/>
              <a:buFont typeface="HY신명조" panose="02030600000101010101" pitchFamily="18" charset="-127"/>
              <a:buChar char=""/>
              <a:defRPr sz="26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85000"/>
              <a:buFont typeface="HY신명조" panose="02030600000101010101" pitchFamily="18" charset="-127"/>
              <a:buChar char=""/>
              <a:defRPr sz="24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HY신명조" panose="02030600000101010101" pitchFamily="18" charset="-127"/>
              <a:buChar char=""/>
              <a:defRPr sz="21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0BD0D9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HY신명조" panose="02030600000101010101" pitchFamily="18" charset="-127"/>
              <a:buNone/>
              <a:defRPr/>
            </a:pPr>
            <a:r>
              <a:rPr lang="ko-KR" altLang="en-US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올리볼리동화와 함께 하는 </a:t>
            </a:r>
            <a:endParaRPr lang="en-US" altLang="ko-KR" sz="54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HY신명조" panose="02030600000101010101" pitchFamily="18" charset="-127"/>
              <a:buNone/>
              <a:defRPr/>
            </a:pPr>
            <a:r>
              <a:rPr lang="ko-KR" altLang="en-US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문화다양성 증진프로그램</a:t>
            </a:r>
            <a:endParaRPr lang="en-US" altLang="ko-KR" sz="54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4189413" y="6237288"/>
            <a:ext cx="498157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맑은 고딕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맑은 고딕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맑은 고딕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맑은 고딕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맑은 고딕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맑은 고딕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맑은 고딕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맑은 고딕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맑은 고딕" charset="-127"/>
              </a:defRPr>
            </a:lvl9pPr>
          </a:lstStyle>
          <a:p>
            <a:pPr eaLnBrk="1" latinLnBrk="1" hangingPunct="1">
              <a:buFont typeface="HY신명조" charset="0"/>
              <a:buNone/>
              <a:defRPr/>
            </a:pPr>
            <a:r>
              <a:rPr lang="ko-KR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자료 제작</a:t>
            </a:r>
            <a:r>
              <a:rPr lang="en-US" altLang="ko-KR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:</a:t>
            </a:r>
            <a:r>
              <a:rPr lang="ko-KR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 외국인이주노동자인권을위한모임</a:t>
            </a:r>
            <a:endParaRPr lang="en-US" altLang="ko-KR" b="1" dirty="0" smtClean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580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0" y="274638"/>
            <a:ext cx="7308304" cy="1143000"/>
          </a:xfrm>
        </p:spPr>
        <p:txBody>
          <a:bodyPr/>
          <a:lstStyle/>
          <a:p>
            <a:r>
              <a:rPr lang="ko-KR" altLang="en-US" sz="4400" dirty="0" smtClean="0">
                <a:latin typeface="NanumBarunGothic" charset="-127"/>
                <a:ea typeface="NanumBarunGothic" charset="-127"/>
                <a:cs typeface="NanumBarunGothic" charset="-127"/>
              </a:rPr>
              <a:t>한국의 </a:t>
            </a:r>
            <a:r>
              <a:rPr lang="ko-KR" altLang="en-US" sz="4400" dirty="0" smtClean="0">
                <a:latin typeface="NanumBarunGothic" charset="-127"/>
                <a:ea typeface="NanumBarunGothic" charset="-127"/>
                <a:cs typeface="NanumBarunGothic" charset="-127"/>
              </a:rPr>
              <a:t>인도네시아 사람들</a:t>
            </a:r>
            <a:endParaRPr lang="ko-KR" altLang="en-US" sz="4400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71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61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332656"/>
            <a:ext cx="4820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인도네시아의 한국사람들</a:t>
            </a:r>
            <a:endParaRPr lang="ko-KR" altLang="en-US" sz="36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9" y="1772816"/>
            <a:ext cx="6402161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60175" y="4293096"/>
            <a:ext cx="2376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latin typeface="NanumBarunGothic" charset="-127"/>
                <a:ea typeface="NanumBarunGothic" charset="-127"/>
                <a:cs typeface="NanumBarunGothic" charset="-127"/>
              </a:rPr>
              <a:t>인도네시아</a:t>
            </a:r>
          </a:p>
          <a:p>
            <a:pPr algn="ctr"/>
            <a:r>
              <a:rPr lang="ko-KR" altLang="en-US" sz="2800" b="1" dirty="0">
                <a:latin typeface="NanumBarunGothic" charset="-127"/>
                <a:ea typeface="NanumBarunGothic" charset="-127"/>
                <a:cs typeface="NanumBarunGothic" charset="-127"/>
              </a:rPr>
              <a:t>거주 한국인</a:t>
            </a:r>
            <a:endParaRPr lang="en-US" altLang="ko-KR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algn="ctr"/>
            <a:r>
              <a:rPr lang="en-US" altLang="ko-KR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3</a:t>
            </a: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만</a:t>
            </a:r>
            <a:r>
              <a:rPr lang="en-US" altLang="ko-KR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7</a:t>
            </a: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천 명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159" y="1916832"/>
            <a:ext cx="2520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latin typeface="NanumBarunGothic" charset="-127"/>
                <a:ea typeface="NanumBarunGothic" charset="-127"/>
                <a:cs typeface="NanumBarunGothic" charset="-127"/>
              </a:rPr>
              <a:t>인도네시아</a:t>
            </a:r>
          </a:p>
          <a:p>
            <a:pPr algn="ctr"/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인구</a:t>
            </a:r>
            <a:endParaRPr lang="en-US" altLang="ko-KR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algn="ctr"/>
            <a:r>
              <a:rPr lang="en-US" altLang="ko-KR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2</a:t>
            </a: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억</a:t>
            </a:r>
            <a:r>
              <a:rPr lang="en-US" altLang="ko-KR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5</a:t>
            </a: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천만 명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6983413" y="6453188"/>
            <a:ext cx="2160587" cy="215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ko-KR" altLang="en-US" sz="1400" b="1" dirty="0">
                <a:solidFill>
                  <a:srgbClr val="CC0066"/>
                </a:solidFill>
                <a:latin typeface="HY엽서L" pitchFamily="18" charset="-127"/>
                <a:ea typeface="HY엽서L" pitchFamily="18" charset="-127"/>
              </a:rPr>
              <a:t>사진 </a:t>
            </a:r>
            <a:r>
              <a:rPr lang="en-US" altLang="ko-KR" sz="1400" b="1" dirty="0">
                <a:solidFill>
                  <a:srgbClr val="CC0066"/>
                </a:solidFill>
                <a:latin typeface="HY엽서L" pitchFamily="18" charset="-127"/>
                <a:ea typeface="HY엽서L" pitchFamily="18" charset="-127"/>
              </a:rPr>
              <a:t>: </a:t>
            </a:r>
            <a:r>
              <a:rPr lang="en-US" altLang="ko-KR" sz="1400" b="1" dirty="0" err="1">
                <a:solidFill>
                  <a:srgbClr val="CC0066"/>
                </a:solidFill>
                <a:latin typeface="HY엽서L" pitchFamily="18" charset="-127"/>
                <a:ea typeface="HY엽서L" pitchFamily="18" charset="-127"/>
              </a:rPr>
              <a:t>ytn</a:t>
            </a:r>
            <a:r>
              <a:rPr lang="en-US" altLang="ko-KR" sz="1400" b="1" dirty="0">
                <a:solidFill>
                  <a:srgbClr val="CC0066"/>
                </a:solidFill>
                <a:latin typeface="HY엽서L" pitchFamily="18" charset="-127"/>
                <a:ea typeface="HY엽서L" pitchFamily="18" charset="-127"/>
              </a:rPr>
              <a:t>. 2014.1.11</a:t>
            </a:r>
            <a:endParaRPr lang="ko-KR" altLang="en-US" sz="1400" b="1" dirty="0">
              <a:solidFill>
                <a:srgbClr val="CC0066"/>
              </a:solidFill>
              <a:latin typeface="HY엽서L" pitchFamily="18" charset="-127"/>
              <a:ea typeface="HY엽서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414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idx="1"/>
          </p:nvPr>
        </p:nvSpPr>
        <p:spPr>
          <a:xfrm>
            <a:off x="250825" y="981075"/>
            <a:ext cx="8229600" cy="5329238"/>
          </a:xfrm>
        </p:spPr>
        <p:txBody>
          <a:bodyPr/>
          <a:lstStyle/>
          <a:p>
            <a:r>
              <a:rPr lang="ko-KR" altLang="en-US" sz="28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나와 다르게 생긴 사람이 한국인</a:t>
            </a:r>
            <a:r>
              <a:rPr lang="en-US" altLang="ko-KR" sz="28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!</a:t>
            </a:r>
            <a:endParaRPr lang="ko-KR" altLang="en-US" sz="2800" b="1" dirty="0">
              <a:solidFill>
                <a:srgbClr val="0070C0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  <a:p>
            <a:r>
              <a:rPr lang="ko-KR" altLang="en-US" sz="28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나와 같이 생긴 사람은 외국인</a:t>
            </a:r>
            <a:r>
              <a:rPr lang="en-US" altLang="ko-KR" sz="28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? </a:t>
            </a:r>
          </a:p>
          <a:p>
            <a:r>
              <a:rPr lang="ko-KR" altLang="en-US" sz="28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생김새나 출신나라보다</a:t>
            </a:r>
          </a:p>
          <a:p>
            <a:endParaRPr lang="en-US" altLang="ko-KR" sz="2800" b="1" dirty="0">
              <a:solidFill>
                <a:srgbClr val="0070C0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  <a:p>
            <a:r>
              <a:rPr lang="ko-KR" altLang="en-US" sz="28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이 땅에서</a:t>
            </a:r>
            <a:r>
              <a:rPr lang="en-US" altLang="ko-KR" sz="28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ko-KR" altLang="en-US" sz="28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우리와 함께 </a:t>
            </a:r>
          </a:p>
          <a:p>
            <a:r>
              <a:rPr lang="ko-KR" altLang="en-US" sz="28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살아가는 사람이 </a:t>
            </a:r>
          </a:p>
          <a:p>
            <a:r>
              <a:rPr lang="ko-KR" altLang="en-US" sz="28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더욱 중요하지 않을까요</a:t>
            </a:r>
            <a:r>
              <a:rPr lang="en-US" altLang="ko-KR" sz="28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? </a:t>
            </a:r>
          </a:p>
          <a:p>
            <a:endParaRPr lang="en-US" altLang="ko-KR" sz="2800" b="1" dirty="0">
              <a:solidFill>
                <a:srgbClr val="0070C0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  <a:p>
            <a:pPr>
              <a:buFont typeface="Symbol" charset="2"/>
              <a:buChar char="Þ"/>
            </a:pPr>
            <a:r>
              <a:rPr lang="ko-KR" altLang="en-US" sz="28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 우리 이웃들을 이해하기 위해</a:t>
            </a:r>
          </a:p>
          <a:p>
            <a:pPr>
              <a:buFont typeface="Symbol" charset="2"/>
              <a:buChar char="Þ"/>
            </a:pPr>
            <a:r>
              <a:rPr lang="ko-KR" altLang="en-US" sz="28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 이웃들이 온 곳에 대해 알아봅니다</a:t>
            </a:r>
            <a:r>
              <a:rPr lang="en-US" altLang="ko-KR" sz="28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. </a:t>
            </a:r>
          </a:p>
          <a:p>
            <a:pPr>
              <a:buFont typeface="Symbol" charset="2"/>
              <a:buChar char="Þ"/>
            </a:pPr>
            <a:endParaRPr lang="ko-KR" altLang="en-US" b="1" dirty="0">
              <a:solidFill>
                <a:srgbClr val="9900FF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9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395536" y="548680"/>
            <a:ext cx="6624736" cy="24452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한국에는 ‘선녀와 나무꾼</a:t>
            </a:r>
            <a:r>
              <a:rPr lang="en-US" altLang="ko-KR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’</a:t>
            </a:r>
            <a:endParaRPr lang="ko-KR" altLang="en-US" sz="28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인도네시아에는 </a:t>
            </a:r>
            <a:r>
              <a:rPr lang="en-US" altLang="ko-KR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‘</a:t>
            </a: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선녀와 </a:t>
            </a:r>
            <a:r>
              <a:rPr lang="ko-KR" altLang="en-US" sz="28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날개옷</a:t>
            </a:r>
            <a:r>
              <a:rPr lang="en-US" altLang="ko-KR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’</a:t>
            </a:r>
            <a:endParaRPr lang="ko-KR" altLang="en-US" sz="28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베트남에는 </a:t>
            </a:r>
            <a:r>
              <a:rPr lang="en-US" altLang="ko-KR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‘</a:t>
            </a: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나무꾼과 선녀</a:t>
            </a:r>
            <a:r>
              <a:rPr lang="en-US" altLang="ko-KR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’</a:t>
            </a: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  </a:t>
            </a:r>
            <a:endParaRPr lang="en-US" altLang="ko-KR" sz="28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같은 듯 다른</a:t>
            </a:r>
            <a:r>
              <a:rPr lang="en-US" altLang="ko-KR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en-US" altLang="ko-KR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‘</a:t>
            </a: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선녀와 </a:t>
            </a:r>
            <a:r>
              <a:rPr lang="ko-KR" altLang="en-US" sz="28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날개옷</a:t>
            </a:r>
            <a:r>
              <a:rPr lang="en-US" altLang="ko-KR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’, </a:t>
            </a: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들어볼까요</a:t>
            </a:r>
            <a:r>
              <a:rPr lang="en-US" altLang="ko-KR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? </a:t>
            </a: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636912"/>
            <a:ext cx="8229600" cy="212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>
                <a:hlinkClick r:id="rId2"/>
              </a:rPr>
              <a:t>http://ollybolly.org/cartoon/%ec%84%a0%eb%85%80%ec%99%80-%eb%82%a0%ea%b0%9c-%ec%98%b7-2-2/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061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0" y="1196752"/>
            <a:ext cx="8734301" cy="4392141"/>
          </a:xfrm>
        </p:spPr>
        <p:txBody>
          <a:bodyPr/>
          <a:lstStyle/>
          <a:p>
            <a:pPr algn="ctr"/>
            <a:r>
              <a:rPr lang="ko-KR" altLang="en-US" dirty="0" smtClean="0">
                <a:latin typeface="NanumBarunGothic" charset="-127"/>
                <a:ea typeface="NanumBarunGothic" charset="-127"/>
                <a:cs typeface="NanumBarunGothic" charset="-127"/>
              </a:rPr>
              <a:t>동화에 나온 </a:t>
            </a:r>
            <a:r>
              <a:rPr lang="en-US" altLang="ko-KR" dirty="0" smtClean="0">
                <a:latin typeface="NanumBarunGothic" charset="-127"/>
                <a:ea typeface="NanumBarunGothic" charset="-127"/>
                <a:cs typeface="NanumBarunGothic" charset="-127"/>
              </a:rPr>
              <a:t/>
            </a:r>
            <a:br>
              <a:rPr lang="en-US" altLang="ko-KR" dirty="0" smtClean="0">
                <a:latin typeface="NanumBarunGothic" charset="-127"/>
                <a:ea typeface="NanumBarunGothic" charset="-127"/>
                <a:cs typeface="NanumBarunGothic" charset="-127"/>
              </a:rPr>
            </a:br>
            <a:r>
              <a:rPr lang="en-US" altLang="ko-KR" dirty="0" smtClean="0">
                <a:latin typeface="NanumBarunGothic" charset="-127"/>
                <a:ea typeface="NanumBarunGothic" charset="-127"/>
                <a:cs typeface="NanumBarunGothic" charset="-127"/>
              </a:rPr>
              <a:t/>
            </a:r>
            <a:br>
              <a:rPr lang="en-US" altLang="ko-KR" dirty="0" smtClean="0">
                <a:latin typeface="NanumBarunGothic" charset="-127"/>
                <a:ea typeface="NanumBarunGothic" charset="-127"/>
                <a:cs typeface="NanumBarunGothic" charset="-127"/>
              </a:rPr>
            </a:br>
            <a:r>
              <a:rPr lang="ko-KR" altLang="en-US" dirty="0" smtClean="0">
                <a:latin typeface="NanumBarunGothic" charset="-127"/>
                <a:ea typeface="NanumBarunGothic" charset="-127"/>
                <a:cs typeface="NanumBarunGothic" charset="-127"/>
              </a:rPr>
              <a:t>인도네시아어</a:t>
            </a:r>
            <a:r>
              <a:rPr lang="en-US" altLang="ko-KR" dirty="0" smtClean="0">
                <a:latin typeface="NanumBarunGothic" charset="-127"/>
                <a:ea typeface="NanumBarunGothic" charset="-127"/>
                <a:cs typeface="NanumBarunGothic" charset="-127"/>
              </a:rPr>
              <a:t>,</a:t>
            </a:r>
            <a:br>
              <a:rPr lang="en-US" altLang="ko-KR" dirty="0" smtClean="0">
                <a:latin typeface="NanumBarunGothic" charset="-127"/>
                <a:ea typeface="NanumBarunGothic" charset="-127"/>
                <a:cs typeface="NanumBarunGothic" charset="-127"/>
              </a:rPr>
            </a:br>
            <a:r>
              <a:rPr lang="en-US" altLang="ko-KR" dirty="0" smtClean="0">
                <a:latin typeface="NanumBarunGothic" charset="-127"/>
                <a:ea typeface="NanumBarunGothic" charset="-127"/>
                <a:cs typeface="NanumBarunGothic" charset="-127"/>
              </a:rPr>
              <a:t/>
            </a:r>
            <a:br>
              <a:rPr lang="en-US" altLang="ko-KR" dirty="0" smtClean="0">
                <a:latin typeface="NanumBarunGothic" charset="-127"/>
                <a:ea typeface="NanumBarunGothic" charset="-127"/>
                <a:cs typeface="NanumBarunGothic" charset="-127"/>
              </a:rPr>
            </a:br>
            <a:r>
              <a:rPr lang="en-US" altLang="ko-KR" dirty="0" smtClean="0"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r>
              <a:rPr lang="ko-KR" altLang="en-US" dirty="0" smtClean="0">
                <a:latin typeface="NanumBarunGothic" charset="-127"/>
                <a:ea typeface="NanumBarunGothic" charset="-127"/>
                <a:cs typeface="NanumBarunGothic" charset="-127"/>
              </a:rPr>
              <a:t>배워볼까요</a:t>
            </a:r>
            <a:r>
              <a:rPr lang="en-US" altLang="ko-KR" dirty="0" smtClean="0">
                <a:latin typeface="NanumBarunGothic" charset="-127"/>
                <a:ea typeface="NanumBarunGothic" charset="-127"/>
                <a:cs typeface="NanumBarunGothic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667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91000" y="3581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schemeClr val="accent2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00750" y="39290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sz="2800" b="1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476375" y="17732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sz="2800" b="1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611560" y="1590898"/>
            <a:ext cx="2636838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>
                <a:latin typeface="NanumBarunGothic" charset="-127"/>
                <a:ea typeface="NanumBarunGothic" charset="-127"/>
                <a:cs typeface="NanumBarunGothic" charset="-127"/>
              </a:rPr>
              <a:t>선녀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611560" y="2461641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>
                <a:latin typeface="NanumBarunGothic" charset="-127"/>
                <a:ea typeface="NanumBarunGothic" charset="-127"/>
                <a:cs typeface="NanumBarunGothic" charset="-127"/>
              </a:rPr>
              <a:t>나무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611560" y="3332384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>
                <a:latin typeface="NanumBarunGothic" charset="-127"/>
                <a:ea typeface="NanumBarunGothic" charset="-127"/>
                <a:cs typeface="NanumBarunGothic" charset="-127"/>
              </a:rPr>
              <a:t>옷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611560" y="4203127"/>
            <a:ext cx="2638425" cy="5603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>
                <a:latin typeface="NanumBarunGothic" charset="-127"/>
                <a:ea typeface="NanumBarunGothic" charset="-127"/>
                <a:cs typeface="NanumBarunGothic" charset="-127"/>
              </a:rPr>
              <a:t>날개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611560" y="5072285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>
                <a:latin typeface="NanumBarunGothic" charset="-127"/>
                <a:ea typeface="NanumBarunGothic" charset="-127"/>
                <a:cs typeface="NanumBarunGothic" charset="-127"/>
              </a:rPr>
              <a:t>행복하다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5148064" y="1570881"/>
            <a:ext cx="2638425" cy="56038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쁘리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5148064" y="2469790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보혼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5148064" y="3370287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err="1">
                <a:latin typeface="NanumBarunGothic" charset="-127"/>
                <a:ea typeface="NanumBarunGothic" charset="-127"/>
                <a:cs typeface="NanumBarunGothic" charset="-127"/>
              </a:rPr>
              <a:t>바주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5148064" y="4270784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err="1">
                <a:latin typeface="NanumBarunGothic" charset="-127"/>
                <a:ea typeface="NanumBarunGothic" charset="-127"/>
                <a:cs typeface="NanumBarunGothic" charset="-127"/>
              </a:rPr>
              <a:t>사얍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5148064" y="5171281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err="1">
                <a:latin typeface="NanumBarunGothic" charset="-127"/>
                <a:ea typeface="NanumBarunGothic" charset="-127"/>
                <a:cs typeface="NanumBarunGothic" charset="-127"/>
              </a:rPr>
              <a:t>바하기아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auto">
          <a:xfrm>
            <a:off x="3781797" y="166494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schemeClr val="accent2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3781797" y="252457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schemeClr val="accent2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21" name="AutoShape 28"/>
          <p:cNvSpPr>
            <a:spLocks noChangeArrowheads="1"/>
          </p:cNvSpPr>
          <p:nvPr/>
        </p:nvSpPr>
        <p:spPr bwMode="auto">
          <a:xfrm>
            <a:off x="3781797" y="3384202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schemeClr val="accent2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3781797" y="424383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schemeClr val="accent2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23" name="AutoShape 30"/>
          <p:cNvSpPr>
            <a:spLocks noChangeArrowheads="1"/>
          </p:cNvSpPr>
          <p:nvPr/>
        </p:nvSpPr>
        <p:spPr bwMode="auto">
          <a:xfrm>
            <a:off x="3781797" y="510346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schemeClr val="accent2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724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707085" y="334098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00750" y="39290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sz="2800" b="1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476375" y="17732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sz="2800" b="1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446486" y="1850666"/>
            <a:ext cx="2636838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가족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446486" y="3511768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하늘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46486" y="4342319"/>
            <a:ext cx="2638425" cy="56038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용서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46486" y="5171281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눈물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5076056" y="1916832"/>
            <a:ext cx="2638425" cy="5603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글루아르가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5076056" y="3543263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랑잇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5076056" y="4357272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민다마앞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5076056" y="5171281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아이르마따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auto">
          <a:xfrm>
            <a:off x="3707085" y="193511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21" name="AutoShape 28"/>
          <p:cNvSpPr>
            <a:spLocks noChangeArrowheads="1"/>
          </p:cNvSpPr>
          <p:nvPr/>
        </p:nvSpPr>
        <p:spPr bwMode="auto">
          <a:xfrm>
            <a:off x="3707085" y="355529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3707085" y="447254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23" name="AutoShape 30"/>
          <p:cNvSpPr>
            <a:spLocks noChangeArrowheads="1"/>
          </p:cNvSpPr>
          <p:nvPr/>
        </p:nvSpPr>
        <p:spPr bwMode="auto">
          <a:xfrm>
            <a:off x="3707085" y="517547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446486" y="2681217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아기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5076056" y="2729254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아낙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27" name="AutoShape 31"/>
          <p:cNvSpPr>
            <a:spLocks noChangeArrowheads="1"/>
          </p:cNvSpPr>
          <p:nvPr/>
        </p:nvSpPr>
        <p:spPr bwMode="auto">
          <a:xfrm>
            <a:off x="3707085" y="2638047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217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91000" y="3581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00750" y="39290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sz="2800" b="1">
              <a:latin typeface="+mj-ea"/>
              <a:ea typeface="+mj-ea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476375" y="17732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sz="2800" b="1">
              <a:latin typeface="+mj-ea"/>
              <a:ea typeface="+mj-ea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566786" y="2132856"/>
            <a:ext cx="2636838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err="1">
                <a:latin typeface="+mj-ea"/>
                <a:ea typeface="+mj-ea"/>
              </a:rPr>
              <a:t>아침인사</a:t>
            </a:r>
            <a:endParaRPr lang="ko-KR" altLang="en-US" sz="2800" b="1" dirty="0">
              <a:latin typeface="+mj-ea"/>
              <a:ea typeface="+mj-ea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5102497" y="2132856"/>
            <a:ext cx="2638425" cy="5603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err="1">
                <a:latin typeface="+mj-ea"/>
                <a:ea typeface="+mj-ea"/>
              </a:rPr>
              <a:t>슬라맛</a:t>
            </a:r>
            <a:r>
              <a:rPr lang="ko-KR" altLang="en-US" sz="2800" b="1" dirty="0">
                <a:latin typeface="+mj-ea"/>
                <a:ea typeface="+mj-ea"/>
              </a:rPr>
              <a:t> </a:t>
            </a:r>
            <a:r>
              <a:rPr lang="ko-KR" altLang="en-US" sz="2800" b="1" dirty="0" err="1">
                <a:latin typeface="+mj-ea"/>
                <a:ea typeface="+mj-ea"/>
              </a:rPr>
              <a:t>빠기</a:t>
            </a:r>
            <a:endParaRPr lang="ko-KR" altLang="en-US" sz="2800" b="1" dirty="0">
              <a:latin typeface="+mj-ea"/>
              <a:ea typeface="+mj-ea"/>
            </a:endParaRPr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auto">
          <a:xfrm>
            <a:off x="3734345" y="2283669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dist"/>
            <a:endParaRPr lang="ko-KR" altLang="en-US"/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3734345" y="384316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dist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179512" y="476672"/>
            <a:ext cx="73372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ko-KR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cs typeface="Arial" pitchFamily="34" charset="0"/>
              </a:rPr>
              <a:t>인도네시아말로 인사해보기</a:t>
            </a:r>
            <a:r>
              <a:rPr lang="en-US" altLang="ko-KR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cs typeface="Arial" pitchFamily="34" charset="0"/>
              </a:rPr>
              <a:t>!</a:t>
            </a: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566786" y="2955478"/>
            <a:ext cx="2636838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smtClean="0">
                <a:latin typeface="+mj-ea"/>
                <a:ea typeface="+mj-ea"/>
              </a:rPr>
              <a:t>안녕</a:t>
            </a:r>
            <a:r>
              <a:rPr lang="en-US" altLang="ko-KR" sz="2800" b="1" dirty="0" smtClean="0">
                <a:latin typeface="+mj-ea"/>
                <a:ea typeface="+mj-ea"/>
              </a:rPr>
              <a:t>, </a:t>
            </a:r>
            <a:r>
              <a:rPr lang="ko-KR" altLang="en-US" sz="2800" b="1" dirty="0" err="1" smtClean="0">
                <a:latin typeface="+mj-ea"/>
                <a:ea typeface="+mj-ea"/>
              </a:rPr>
              <a:t>잘가</a:t>
            </a:r>
            <a:r>
              <a:rPr lang="en-US" altLang="ko-KR" sz="2800" b="1" dirty="0" smtClean="0">
                <a:latin typeface="+mj-ea"/>
                <a:ea typeface="+mj-ea"/>
              </a:rPr>
              <a:t>~</a:t>
            </a:r>
            <a:endParaRPr lang="ko-KR" altLang="en-US" sz="2800" b="1" dirty="0">
              <a:latin typeface="+mj-ea"/>
              <a:ea typeface="+mj-ea"/>
            </a:endParaRP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565993" y="3778100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smtClean="0">
                <a:latin typeface="+mj-ea"/>
                <a:ea typeface="+mj-ea"/>
              </a:rPr>
              <a:t>좋은 꿈꿔</a:t>
            </a:r>
            <a:r>
              <a:rPr lang="en-US" altLang="ko-KR" sz="2800" b="1" dirty="0" smtClean="0">
                <a:latin typeface="+mj-ea"/>
                <a:ea typeface="+mj-ea"/>
              </a:rPr>
              <a:t>~</a:t>
            </a:r>
            <a:endParaRPr lang="ko-KR" altLang="en-US" sz="2800" b="1" dirty="0">
              <a:latin typeface="+mj-ea"/>
              <a:ea typeface="+mj-ea"/>
            </a:endParaRPr>
          </a:p>
        </p:txBody>
      </p:sp>
      <p:sp>
        <p:nvSpPr>
          <p:cNvPr id="28" name="AutoShape 18"/>
          <p:cNvSpPr>
            <a:spLocks noChangeArrowheads="1"/>
          </p:cNvSpPr>
          <p:nvPr/>
        </p:nvSpPr>
        <p:spPr bwMode="auto">
          <a:xfrm>
            <a:off x="565993" y="4600722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>
                <a:latin typeface="+mj-ea"/>
                <a:ea typeface="+mj-ea"/>
              </a:rPr>
              <a:t>또 만나요</a:t>
            </a: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565993" y="5423345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smtClean="0">
                <a:latin typeface="+mj-ea"/>
                <a:ea typeface="+mj-ea"/>
              </a:rPr>
              <a:t>감사합니다</a:t>
            </a:r>
            <a:endParaRPr lang="ko-KR" altLang="en-US" sz="2800" b="1" dirty="0">
              <a:latin typeface="+mj-ea"/>
              <a:ea typeface="+mj-ea"/>
            </a:endParaRPr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auto">
          <a:xfrm>
            <a:off x="5102497" y="2950680"/>
            <a:ext cx="2638425" cy="5603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smtClean="0">
                <a:latin typeface="+mj-ea"/>
                <a:ea typeface="+mj-ea"/>
              </a:rPr>
              <a:t>다다</a:t>
            </a:r>
            <a:endParaRPr lang="ko-KR" altLang="en-US" sz="2800" b="1" dirty="0">
              <a:latin typeface="+mj-ea"/>
              <a:ea typeface="+mj-ea"/>
            </a:endParaRPr>
          </a:p>
        </p:txBody>
      </p:sp>
      <p:sp>
        <p:nvSpPr>
          <p:cNvPr id="31" name="AutoShape 21"/>
          <p:cNvSpPr>
            <a:spLocks noChangeArrowheads="1"/>
          </p:cNvSpPr>
          <p:nvPr/>
        </p:nvSpPr>
        <p:spPr bwMode="auto">
          <a:xfrm>
            <a:off x="5102497" y="3768505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err="1" smtClean="0">
                <a:latin typeface="+mj-ea"/>
                <a:ea typeface="+mj-ea"/>
              </a:rPr>
              <a:t>밈삐</a:t>
            </a:r>
            <a:r>
              <a:rPr lang="ko-KR" altLang="en-US" sz="2800" b="1" dirty="0" smtClean="0">
                <a:latin typeface="+mj-ea"/>
                <a:ea typeface="+mj-ea"/>
              </a:rPr>
              <a:t> 인다</a:t>
            </a:r>
            <a:endParaRPr lang="ko-KR" altLang="en-US" sz="2800" b="1" dirty="0">
              <a:latin typeface="+mj-ea"/>
              <a:ea typeface="+mj-ea"/>
            </a:endParaRP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>
            <a:off x="5102497" y="4587917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 dirty="0" err="1">
                <a:latin typeface="+mj-ea"/>
                <a:ea typeface="+mj-ea"/>
              </a:rPr>
              <a:t>삼빠이</a:t>
            </a:r>
            <a:r>
              <a:rPr lang="ko-KR" altLang="en-US" sz="2800" b="1" dirty="0">
                <a:latin typeface="+mj-ea"/>
                <a:ea typeface="+mj-ea"/>
              </a:rPr>
              <a:t> </a:t>
            </a:r>
            <a:r>
              <a:rPr lang="ko-KR" altLang="en-US" sz="2800" b="1" dirty="0" err="1" smtClean="0">
                <a:latin typeface="+mj-ea"/>
                <a:ea typeface="+mj-ea"/>
              </a:rPr>
              <a:t>줌빨라기</a:t>
            </a:r>
            <a:endParaRPr lang="ko-KR" altLang="en-US" sz="2800" b="1" dirty="0">
              <a:latin typeface="+mj-ea"/>
              <a:ea typeface="+mj-ea"/>
            </a:endParaRPr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>
            <a:off x="5102497" y="5407328"/>
            <a:ext cx="2638425" cy="5619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ko-KR" altLang="en-US" sz="2800" b="1">
                <a:latin typeface="+mj-ea"/>
                <a:ea typeface="+mj-ea"/>
              </a:rPr>
              <a:t>뜨리마 까시</a:t>
            </a:r>
          </a:p>
        </p:txBody>
      </p:sp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3734345" y="3063416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dist"/>
            <a:endParaRPr lang="ko-KR" altLang="en-US"/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3734345" y="462291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dist"/>
            <a:endParaRPr lang="ko-KR" altLang="en-US"/>
          </a:p>
        </p:txBody>
      </p:sp>
      <p:sp>
        <p:nvSpPr>
          <p:cNvPr id="37" name="AutoShape 31"/>
          <p:cNvSpPr>
            <a:spLocks noChangeArrowheads="1"/>
          </p:cNvSpPr>
          <p:nvPr/>
        </p:nvSpPr>
        <p:spPr bwMode="auto">
          <a:xfrm>
            <a:off x="3734345" y="5402658"/>
            <a:ext cx="976313" cy="474614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dist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94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455" y="3250698"/>
            <a:ext cx="9144000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0" indent="-685800">
              <a:lnSpc>
                <a:spcPct val="150000"/>
              </a:lnSpc>
              <a:buClr>
                <a:srgbClr val="10F105"/>
              </a:buClr>
              <a:buFont typeface="Wingdings" pitchFamily="2" charset="2"/>
              <a:buChar char="v"/>
            </a:pPr>
            <a:r>
              <a:rPr lang="ko-KR" altLang="en-US" sz="2800" b="1" cap="none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저 이름은 </a:t>
            </a:r>
            <a:r>
              <a:rPr lang="en-US" altLang="ko-KR" sz="2800" b="1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* * * </a:t>
            </a:r>
            <a:r>
              <a:rPr lang="ko-KR" altLang="en-US" sz="2800" b="1" cap="none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입니다 </a:t>
            </a:r>
            <a:r>
              <a:rPr lang="en-US" altLang="ko-KR" sz="2800" b="1" cap="none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= </a:t>
            </a:r>
            <a:r>
              <a:rPr lang="ko-KR" altLang="en-US" sz="2800" b="1" cap="none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나마 사야 </a:t>
            </a:r>
            <a:r>
              <a:rPr lang="en-US" altLang="ko-KR" sz="2800" b="1" spc="50" dirty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* * * </a:t>
            </a:r>
            <a:endParaRPr lang="ko-KR" altLang="en-US" sz="2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6735" y="4869160"/>
            <a:ext cx="9144000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0" indent="-685800">
              <a:lnSpc>
                <a:spcPct val="150000"/>
              </a:lnSpc>
              <a:buClr>
                <a:srgbClr val="10F105"/>
              </a:buClr>
              <a:buFont typeface="Wingdings" pitchFamily="2" charset="2"/>
              <a:buChar char="v"/>
            </a:pPr>
            <a:r>
              <a:rPr lang="ko-KR" altLang="en-US" sz="2800" b="1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감사합니다 </a:t>
            </a:r>
            <a:r>
              <a:rPr lang="en-US" altLang="ko-KR" sz="2800" b="1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= </a:t>
            </a:r>
            <a:r>
              <a:rPr lang="ko-KR" altLang="en-US" sz="2800" b="1" dirty="0" err="1">
                <a:latin typeface="NanumBarunGothic" charset="-127"/>
                <a:ea typeface="NanumBarunGothic" charset="-127"/>
                <a:cs typeface="NanumBarunGothic" charset="-127"/>
              </a:rPr>
              <a:t>뜨리마</a:t>
            </a:r>
            <a:r>
              <a:rPr lang="ko-KR" altLang="en-US" sz="2800" b="1" dirty="0"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r>
              <a:rPr lang="ko-KR" altLang="en-US" sz="2800" b="1" dirty="0" err="1">
                <a:latin typeface="NanumBarunGothic" charset="-127"/>
                <a:ea typeface="NanumBarunGothic" charset="-127"/>
                <a:cs typeface="NanumBarunGothic" charset="-127"/>
              </a:rPr>
              <a:t>까시</a:t>
            </a:r>
            <a:endParaRPr lang="en-US" altLang="ko-KR" sz="2800" b="1" spc="50" dirty="0" smtClean="0">
              <a:ln w="11430"/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108502" y="332656"/>
            <a:ext cx="2808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자기 소개</a:t>
            </a:r>
            <a:endParaRPr lang="en-US" altLang="ko-K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455" y="4042801"/>
            <a:ext cx="9144000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0" indent="-685800">
              <a:lnSpc>
                <a:spcPct val="150000"/>
              </a:lnSpc>
              <a:buClr>
                <a:srgbClr val="10F105"/>
              </a:buClr>
              <a:buFont typeface="Wingdings" pitchFamily="2" charset="2"/>
              <a:buChar char="v"/>
            </a:pPr>
            <a:r>
              <a:rPr lang="ko-KR" altLang="en-US" sz="2800" b="1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인도네시아에서 왔어요 </a:t>
            </a:r>
            <a:r>
              <a:rPr lang="en-US" altLang="ko-KR" sz="2800" b="1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= </a:t>
            </a:r>
            <a:r>
              <a:rPr lang="ko-KR" altLang="en-US" sz="2800" b="1" spc="50" dirty="0" err="1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다탕</a:t>
            </a:r>
            <a:r>
              <a:rPr lang="ko-KR" altLang="en-US" sz="2800" b="1" spc="50" dirty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r>
              <a:rPr lang="ko-KR" altLang="en-US" sz="2800" b="1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다리 인도네시아</a:t>
            </a:r>
            <a:endParaRPr lang="en-US" altLang="ko-KR" sz="2800" b="1" spc="50" dirty="0" smtClean="0">
              <a:ln w="11430"/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455" y="1738530"/>
            <a:ext cx="9144000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0" indent="-685800">
              <a:lnSpc>
                <a:spcPct val="150000"/>
              </a:lnSpc>
              <a:buClr>
                <a:srgbClr val="10F105"/>
              </a:buClr>
              <a:buFont typeface="Wingdings" pitchFamily="2" charset="2"/>
              <a:buChar char="v"/>
            </a:pPr>
            <a:r>
              <a:rPr lang="ko-KR" altLang="en-US" sz="2800" b="1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안녕하세요</a:t>
            </a:r>
            <a:r>
              <a:rPr lang="en-US" altLang="ko-KR" sz="2800" b="1" spc="50" dirty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r>
              <a:rPr lang="en-US" altLang="ko-KR" sz="2800" b="1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= </a:t>
            </a:r>
            <a:r>
              <a:rPr lang="ko-KR" altLang="en-US" sz="2800" b="1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아빠 </a:t>
            </a:r>
            <a:r>
              <a:rPr lang="ko-KR" altLang="en-US" sz="2800" b="1" spc="50" dirty="0" err="1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까바르</a:t>
            </a:r>
            <a:endParaRPr lang="en-US" altLang="ko-KR" sz="2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36" y="2530618"/>
            <a:ext cx="9144000" cy="684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0" indent="-685800">
              <a:lnSpc>
                <a:spcPct val="150000"/>
              </a:lnSpc>
              <a:buClr>
                <a:srgbClr val="10F105"/>
              </a:buClr>
              <a:buFont typeface="Wingdings" pitchFamily="2" charset="2"/>
              <a:buChar char="v"/>
            </a:pPr>
            <a:r>
              <a:rPr lang="ko-KR" altLang="en-US" sz="2800" b="1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선생님 </a:t>
            </a:r>
            <a:r>
              <a:rPr lang="en-US" altLang="ko-KR" sz="2800" b="1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= </a:t>
            </a:r>
            <a:r>
              <a:rPr lang="ko-KR" altLang="en-US" sz="2800" b="1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이부 구루 </a:t>
            </a:r>
            <a:r>
              <a:rPr lang="en-US" altLang="ko-KR" sz="2800" b="1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(</a:t>
            </a:r>
            <a:r>
              <a:rPr lang="ko-KR" altLang="en-US" sz="2800" b="1" spc="50" dirty="0" err="1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바파</a:t>
            </a:r>
            <a:r>
              <a:rPr lang="ko-KR" altLang="en-US" sz="2800" b="1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 구루</a:t>
            </a:r>
            <a:r>
              <a:rPr lang="en-US" altLang="ko-KR" sz="2800" b="1" spc="50" dirty="0" smtClean="0">
                <a:ln w="11430"/>
                <a:latin typeface="NanumBarunGothic" charset="-127"/>
                <a:ea typeface="NanumBarunGothic" charset="-127"/>
                <a:cs typeface="NanumBarunGothic" charset="-127"/>
              </a:rPr>
              <a:t>)</a:t>
            </a:r>
            <a:endParaRPr lang="en-US" altLang="ko-KR" sz="2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966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62068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smtClean="0">
                <a:latin typeface="NanumBarunGothic" charset="-127"/>
                <a:ea typeface="NanumBarunGothic" charset="-127"/>
                <a:cs typeface="NanumBarunGothic" charset="-127"/>
              </a:rPr>
              <a:t>이제 </a:t>
            </a:r>
            <a:r>
              <a:rPr lang="ko-KR" altLang="en-US" sz="3600" b="1" smtClean="0">
                <a:latin typeface="NanumBarunGothic" charset="-127"/>
                <a:ea typeface="NanumBarunGothic" charset="-127"/>
                <a:cs typeface="NanumBarunGothic" charset="-127"/>
              </a:rPr>
              <a:t>인도네시아로 떠나볼까요</a:t>
            </a:r>
            <a:r>
              <a:rPr lang="en-US" altLang="ko-KR" sz="3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~~~!</a:t>
            </a:r>
            <a:endParaRPr lang="ko-KR" altLang="en-US" sz="36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7416824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03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6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116632"/>
            <a:ext cx="7679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>
                <a:latin typeface="NanumBarunGothic" charset="-127"/>
                <a:ea typeface="NanumBarunGothic" charset="-127"/>
                <a:cs typeface="NanumBarunGothic" charset="-127"/>
              </a:rPr>
              <a:t>인도네시아는 </a:t>
            </a:r>
            <a:r>
              <a:rPr lang="ko-KR" altLang="en-US" sz="32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동남아시아에 있답니다</a:t>
            </a:r>
            <a:r>
              <a:rPr lang="en-US" altLang="ko-KR" sz="32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~!</a:t>
            </a:r>
            <a:endParaRPr lang="ko-KR" altLang="en-US" sz="32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0740"/>
            <a:ext cx="8928992" cy="5674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타원 5"/>
          <p:cNvSpPr/>
          <p:nvPr/>
        </p:nvSpPr>
        <p:spPr>
          <a:xfrm>
            <a:off x="6300192" y="5661025"/>
            <a:ext cx="1008062" cy="9366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35" y="6032160"/>
            <a:ext cx="3079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320830" y="57821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인도네시아</a:t>
            </a:r>
          </a:p>
        </p:txBody>
      </p:sp>
      <p:cxnSp>
        <p:nvCxnSpPr>
          <p:cNvPr id="9" name="구부러진 연결선 8"/>
          <p:cNvCxnSpPr/>
          <p:nvPr/>
        </p:nvCxnSpPr>
        <p:spPr>
          <a:xfrm rot="5400000">
            <a:off x="6149123" y="4444044"/>
            <a:ext cx="1670169" cy="936227"/>
          </a:xfrm>
          <a:prstGeom prst="curvedConnector3">
            <a:avLst>
              <a:gd name="adj1" fmla="val 50000"/>
            </a:avLst>
          </a:prstGeom>
          <a:ln w="57150">
            <a:solidFill>
              <a:srgbClr val="D74E1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4428034" y="4509120"/>
            <a:ext cx="1008062" cy="93503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499992" y="4140820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인도</a:t>
            </a:r>
          </a:p>
        </p:txBody>
      </p:sp>
    </p:spTree>
    <p:extLst>
      <p:ext uri="{BB962C8B-B14F-4D97-AF65-F5344CB8AC3E}">
        <p14:creationId xmlns:p14="http://schemas.microsoft.com/office/powerpoint/2010/main" val="304597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1472" y="357166"/>
            <a:ext cx="6058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dirty="0">
                <a:latin typeface="NanumBarunGothic" charset="-127"/>
                <a:ea typeface="NanumBarunGothic" charset="-127"/>
                <a:cs typeface="NanumBarunGothic" charset="-127"/>
              </a:rPr>
              <a:t>인도네시아 수도는 어디일까요</a:t>
            </a:r>
            <a:r>
              <a:rPr lang="en-US" altLang="ko-KR" sz="3600" b="1" dirty="0">
                <a:latin typeface="NanumBarunGothic" charset="-127"/>
                <a:ea typeface="NanumBarunGothic" charset="-127"/>
                <a:cs typeface="NanumBarunGothic" charset="-127"/>
              </a:rPr>
              <a:t>?</a:t>
            </a:r>
            <a:endParaRPr lang="ko-KR" altLang="en-US" sz="36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6" name="Picture 2" descr="Menampilkan 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97535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직사각형 4"/>
          <p:cNvSpPr/>
          <p:nvPr/>
        </p:nvSpPr>
        <p:spPr>
          <a:xfrm>
            <a:off x="4000496" y="6072206"/>
            <a:ext cx="1646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latin typeface="NanumBarunGothic" charset="-127"/>
                <a:ea typeface="NanumBarunGothic" charset="-127"/>
                <a:cs typeface="NanumBarunGothic" charset="-127"/>
              </a:rPr>
              <a:t>자카르타</a:t>
            </a:r>
            <a:endParaRPr lang="ko-KR" altLang="en-US" sz="3200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442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2" y="332656"/>
            <a:ext cx="4968651" cy="3514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Documents and Settings\김민서\Local Settings\Temporary Internet Files\Content.IE5\PADE7XZG\MC9000010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14938"/>
            <a:ext cx="2307569" cy="149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김민서\Local Settings\Temporary Internet Files\Content.IE5\8S5KS78X\MP90036282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20" y="5208475"/>
            <a:ext cx="2286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Documents and Settings\김민서\Local Settings\Temporary Internet Files\Content.IE5\O4V4T5B8\MC90000100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14938"/>
            <a:ext cx="2314465" cy="14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01620" y="400506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 상 </a:t>
            </a:r>
            <a:r>
              <a:rPr lang="ko-KR" altLang="en-US" sz="28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사까</a:t>
            </a: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r>
              <a:rPr lang="ko-KR" altLang="en-US" sz="28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메라부띠</a:t>
            </a:r>
            <a:endParaRPr lang="en-US" altLang="ko-KR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85976" y="4795116"/>
            <a:ext cx="872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>
                <a:latin typeface="NanumBarunGothic" charset="-127"/>
                <a:ea typeface="NanumBarunGothic" charset="-127"/>
                <a:cs typeface="NanumBarunGothic" charset="-127"/>
              </a:rPr>
              <a:t>폴란드</a:t>
            </a:r>
            <a:endParaRPr lang="ko-KR" altLang="en-US" sz="2000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196394" y="4795116"/>
            <a:ext cx="872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latin typeface="NanumBarunGothic" charset="-127"/>
                <a:ea typeface="NanumBarunGothic" charset="-127"/>
                <a:cs typeface="NanumBarunGothic" charset="-127"/>
              </a:rPr>
              <a:t>모나코</a:t>
            </a:r>
            <a:endParaRPr lang="en-US" altLang="ko-KR" sz="20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849283" y="4795116"/>
            <a:ext cx="872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err="1">
                <a:latin typeface="NanumBarunGothic" charset="-127"/>
                <a:ea typeface="NanumBarunGothic" charset="-127"/>
                <a:cs typeface="NanumBarunGothic" charset="-127"/>
              </a:rPr>
              <a:t>싱가폴</a:t>
            </a:r>
            <a:endParaRPr lang="ko-KR" altLang="en-US" sz="2000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3" name="왼쪽 화살표 12"/>
          <p:cNvSpPr/>
          <p:nvPr/>
        </p:nvSpPr>
        <p:spPr>
          <a:xfrm>
            <a:off x="1043608" y="1412875"/>
            <a:ext cx="792163" cy="1968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73075" y="1268760"/>
            <a:ext cx="89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ko-KR" altLang="en-US" sz="2800" dirty="0">
                <a:latin typeface="NanumBarunGothic" charset="-127"/>
                <a:ea typeface="NanumBarunGothic" charset="-127"/>
                <a:cs typeface="NanumBarunGothic" charset="-127"/>
              </a:rPr>
              <a:t>메라</a:t>
            </a:r>
          </a:p>
        </p:txBody>
      </p:sp>
      <p:sp>
        <p:nvSpPr>
          <p:cNvPr id="15" name="오른쪽 화살표 14"/>
          <p:cNvSpPr/>
          <p:nvPr/>
        </p:nvSpPr>
        <p:spPr>
          <a:xfrm>
            <a:off x="7092280" y="2636838"/>
            <a:ext cx="720725" cy="147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7813005" y="2636838"/>
            <a:ext cx="118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ko-KR" altLang="en-US" sz="3200" dirty="0"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r>
              <a:rPr kumimoji="0" lang="ko-KR" altLang="en-US" sz="3200" dirty="0" err="1">
                <a:latin typeface="NanumBarunGothic" charset="-127"/>
                <a:ea typeface="NanumBarunGothic" charset="-127"/>
                <a:cs typeface="NanumBarunGothic" charset="-127"/>
              </a:rPr>
              <a:t>부띠</a:t>
            </a:r>
            <a:endParaRPr kumimoji="0" lang="ko-KR" altLang="en-US" sz="3200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599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79712" y="3077887"/>
            <a:ext cx="5208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dirty="0">
                <a:latin typeface="NanumBarunGothic" charset="-127"/>
                <a:ea typeface="NanumBarunGothic" charset="-127"/>
                <a:cs typeface="NanumBarunGothic" charset="-127"/>
              </a:rPr>
              <a:t>다양한 종족</a:t>
            </a:r>
            <a:r>
              <a:rPr lang="en-US" altLang="ko-KR" sz="2400" b="1" dirty="0"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ko-KR" altLang="en-US" sz="2400" b="1" dirty="0">
                <a:latin typeface="NanumBarunGothic" charset="-127"/>
                <a:ea typeface="NanumBarunGothic" charset="-127"/>
                <a:cs typeface="NanumBarunGothic" charset="-127"/>
              </a:rPr>
              <a:t>다양한 풍습</a:t>
            </a:r>
            <a:r>
              <a:rPr lang="en-US" altLang="ko-KR" sz="2400" b="1" dirty="0"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endParaRPr lang="en-US" altLang="ko-KR" sz="24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다양한 </a:t>
            </a:r>
            <a:r>
              <a:rPr lang="ko-KR" altLang="en-US" sz="2400" b="1" dirty="0">
                <a:latin typeface="NanumBarunGothic" charset="-127"/>
                <a:ea typeface="NanumBarunGothic" charset="-127"/>
                <a:cs typeface="NanumBarunGothic" charset="-127"/>
              </a:rPr>
              <a:t>문화가 존재하는 인도네시아</a:t>
            </a: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745" y="194422"/>
            <a:ext cx="2088232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5" descr="http://4.bp.blogspot.com/_Kqo6UFbdIdo/SuWttOmE6BI/AAAAAAAAA14/8i3yt8WQXjY/s320/Ri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4422"/>
            <a:ext cx="2160240" cy="2208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내용 개체 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66" y="49981"/>
            <a:ext cx="2880320" cy="2497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0496" y="4635151"/>
            <a:ext cx="2019496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http://2.bp.blogspot.com/_Kqo6UFbdIdo/SuWs-7kTfLI/AAAAAAAAA0w/I_6CrLjtnN8/s320/Bal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509120"/>
            <a:ext cx="2160240" cy="1967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1" descr="http://4.bp.blogspot.com/_Kqo6UFbdIdo/SuWtr97dUrI/AAAAAAAAA1g/Yu7sneWN3JY/s320/Kalimantan+Tengah+(Dayak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5885" y="2509444"/>
            <a:ext cx="2160240" cy="1967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3" descr="http://4.bp.blogspot.com/_Kqo6UFbdIdo/SuWtrgqixLI/AAAAAAAAA1Y/wZ1zv2SSfps/s320/Jawa+bara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6512" y="2276872"/>
            <a:ext cx="2160240" cy="2039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http://4.bp.blogspot.com/_Kqo6UFbdIdo/SuWtsVmHDoI/AAAAAAAAA1o/SixYMT49svw/s320/Minang+West+Sumatr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785252"/>
            <a:ext cx="2160240" cy="2039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 descr="http://4.bp.blogspot.com/_Kqo6UFbdIdo/SuWts8A5NCI/AAAAAAAAA1w/vR6AtvpiSUk/s320/South+Sulawes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032" y="4125415"/>
            <a:ext cx="2195736" cy="2111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590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asil gambar untuk semua menggunakan tangan kana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5616624" cy="5650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23528" y="188640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>
                <a:latin typeface="+mj-ea"/>
                <a:ea typeface="+mj-ea"/>
              </a:rPr>
              <a:t>무슨 사진일까요</a:t>
            </a:r>
            <a:r>
              <a:rPr lang="en-US" altLang="ko-KR" sz="2800" b="1" dirty="0">
                <a:latin typeface="+mj-ea"/>
                <a:ea typeface="+mj-ea"/>
              </a:rPr>
              <a:t>?</a:t>
            </a:r>
            <a:endParaRPr lang="ko-KR" altLang="en-US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7686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인니동화식습관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9514" r="14439" b="16472"/>
          <a:stretch>
            <a:fillRect/>
          </a:stretch>
        </p:blipFill>
        <p:spPr bwMode="auto">
          <a:xfrm>
            <a:off x="428596" y="571480"/>
            <a:ext cx="8286808" cy="578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69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64163" y="4636293"/>
            <a:ext cx="42273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>
                <a:latin typeface="NanumBarunGothic" charset="-127"/>
                <a:ea typeface="NanumBarunGothic" charset="-127"/>
                <a:cs typeface="NanumBarunGothic" charset="-127"/>
              </a:rPr>
              <a:t>우리 친구들</a:t>
            </a:r>
            <a:r>
              <a:rPr lang="en-US" altLang="ko-KR" sz="2800" b="1" dirty="0">
                <a:latin typeface="NanumBarunGothic" charset="-127"/>
                <a:ea typeface="NanumBarunGothic" charset="-127"/>
                <a:cs typeface="NanumBarunGothic" charset="-127"/>
              </a:rPr>
              <a:t>!</a:t>
            </a:r>
            <a:r>
              <a:rPr lang="ko-KR" altLang="en-US" sz="2800" b="1" dirty="0"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endParaRPr lang="en-US" altLang="ko-KR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r>
              <a:rPr lang="ko-KR" altLang="en-US" sz="2800" b="1" dirty="0">
                <a:latin typeface="NanumBarunGothic" charset="-127"/>
                <a:ea typeface="NanumBarunGothic" charset="-127"/>
                <a:cs typeface="NanumBarunGothic" charset="-127"/>
              </a:rPr>
              <a:t>손으로 먹는 모습 보니까 </a:t>
            </a:r>
            <a:endParaRPr lang="en-US" altLang="ko-KR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r>
              <a:rPr lang="ko-KR" altLang="en-US" sz="2800" b="1" dirty="0">
                <a:latin typeface="NanumBarunGothic" charset="-127"/>
                <a:ea typeface="NanumBarunGothic" charset="-127"/>
                <a:cs typeface="NanumBarunGothic" charset="-127"/>
              </a:rPr>
              <a:t>어떤 느낌이 드나요</a:t>
            </a:r>
            <a:r>
              <a:rPr lang="en-US" altLang="ko-KR" sz="2800" b="1" dirty="0">
                <a:latin typeface="NanumBarunGothic" charset="-127"/>
                <a:ea typeface="NanumBarunGothic" charset="-127"/>
                <a:cs typeface="NanumBarunGothic" charset="-127"/>
              </a:rPr>
              <a:t>?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12292" name="Picture 4" descr="Gambar terkai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9" y="628395"/>
            <a:ext cx="452737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asil gambar untuk orang indonesiabudaya makan menggunakan tanga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73" y="3095545"/>
            <a:ext cx="4392488" cy="3337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2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23528" y="260648"/>
            <a:ext cx="813690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인도네시아 음식과 음식문화의 특징</a:t>
            </a:r>
            <a:r>
              <a:rPr lang="en-US" altLang="ko-KR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  </a:t>
            </a:r>
          </a:p>
          <a:p>
            <a:endParaRPr lang="en-US" altLang="ko-KR" sz="28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endParaRPr lang="en-US" altLang="ko-KR" sz="26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r>
              <a:rPr lang="ko-KR" altLang="en-US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국물음식</a:t>
            </a:r>
            <a:r>
              <a:rPr lang="en-US" altLang="ko-KR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(</a:t>
            </a:r>
            <a:r>
              <a:rPr lang="ko-KR" altLang="en-US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국</a:t>
            </a:r>
            <a:r>
              <a:rPr lang="en-US" altLang="ko-KR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ko-KR" altLang="en-US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찌개</a:t>
            </a:r>
            <a:r>
              <a:rPr lang="en-US" altLang="ko-KR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ko-KR" altLang="en-US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탕 등</a:t>
            </a:r>
            <a:r>
              <a:rPr lang="en-US" altLang="ko-KR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)</a:t>
            </a:r>
            <a:r>
              <a:rPr lang="ko-KR" altLang="en-US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 거의 없어요</a:t>
            </a:r>
            <a:r>
              <a:rPr lang="en-US" altLang="ko-KR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. </a:t>
            </a:r>
          </a:p>
          <a:p>
            <a:endParaRPr lang="en-US" altLang="ko-KR" sz="26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r>
              <a:rPr lang="ko-KR" altLang="en-US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식당에서는 손 씻는 물 같이 나와요</a:t>
            </a:r>
            <a:r>
              <a:rPr lang="en-US" altLang="ko-KR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. </a:t>
            </a:r>
          </a:p>
          <a:p>
            <a:endParaRPr lang="en-US" altLang="ko-KR" sz="26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endParaRPr lang="en-US" altLang="ko-KR" sz="26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r>
              <a:rPr lang="ko-KR" altLang="en-US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한국에 있는 인도네시아 식당에서는 </a:t>
            </a:r>
            <a:r>
              <a:rPr lang="en-US" altLang="ko-KR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? </a:t>
            </a:r>
            <a:r>
              <a:rPr lang="ko-KR" altLang="en-US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endParaRPr lang="en-US" altLang="ko-KR" sz="26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endParaRPr lang="en-US" altLang="ko-KR" sz="26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endParaRPr lang="en-US" altLang="ko-KR" sz="26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r>
              <a:rPr lang="ko-KR" altLang="en-US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믿거나 말거나 </a:t>
            </a:r>
            <a:r>
              <a:rPr lang="en-US" altLang="ko-KR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: </a:t>
            </a:r>
            <a:r>
              <a:rPr lang="ko-KR" altLang="en-US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숟가락은 </a:t>
            </a:r>
            <a:r>
              <a:rPr lang="en-US" altLang="ko-KR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00</a:t>
            </a:r>
            <a:r>
              <a:rPr lang="ko-KR" altLang="en-US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나라 사람이 선물해서 사용하기 시작했다고 합니다</a:t>
            </a:r>
            <a:r>
              <a:rPr lang="en-US" altLang="ko-KR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.</a:t>
            </a:r>
          </a:p>
          <a:p>
            <a:r>
              <a:rPr lang="ko-KR" altLang="en-US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젓가락은 라면을 먹기 시작하면서 </a:t>
            </a:r>
            <a:r>
              <a:rPr lang="en-US" altLang="ko-KR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00 </a:t>
            </a:r>
            <a:r>
              <a:rPr lang="ko-KR" altLang="en-US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나라 사람이 선물해서 사용하기 시작했다고 합니다</a:t>
            </a:r>
            <a:r>
              <a:rPr lang="en-US" altLang="ko-KR" sz="26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.</a:t>
            </a:r>
            <a:endParaRPr lang="ko-KR" altLang="en-US" sz="26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640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3" y="1196752"/>
            <a:ext cx="6529686" cy="519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5581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atin typeface="NanumBarunGothic" charset="-127"/>
                <a:ea typeface="NanumBarunGothic" charset="-127"/>
                <a:cs typeface="NanumBarunGothic" charset="-127"/>
              </a:rPr>
              <a:t>식당에서는 손 </a:t>
            </a:r>
            <a:r>
              <a:rPr lang="ko-KR" altLang="en-US" sz="2800" b="1">
                <a:latin typeface="NanumBarunGothic" charset="-127"/>
                <a:ea typeface="NanumBarunGothic" charset="-127"/>
                <a:cs typeface="NanumBarunGothic" charset="-127"/>
              </a:rPr>
              <a:t>씻는 </a:t>
            </a:r>
            <a:r>
              <a:rPr lang="ko-KR" altLang="en-US" sz="2800" b="1" smtClean="0">
                <a:latin typeface="NanumBarunGothic" charset="-127"/>
                <a:ea typeface="NanumBarunGothic" charset="-127"/>
                <a:cs typeface="NanumBarunGothic" charset="-127"/>
              </a:rPr>
              <a:t>물이 </a:t>
            </a:r>
            <a:r>
              <a:rPr lang="ko-KR" altLang="en-US" sz="2800" b="1" dirty="0">
                <a:latin typeface="NanumBarunGothic" charset="-127"/>
                <a:ea typeface="NanumBarunGothic" charset="-127"/>
                <a:cs typeface="NanumBarunGothic" charset="-127"/>
              </a:rPr>
              <a:t>같이 나와요</a:t>
            </a:r>
            <a:r>
              <a:rPr lang="en-US" altLang="ko-KR" sz="2800" b="1" dirty="0">
                <a:latin typeface="NanumBarunGothic" charset="-127"/>
                <a:ea typeface="NanumBarunGothic" charset="-127"/>
                <a:cs typeface="NanumBarunGothic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000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39752" y="404664"/>
            <a:ext cx="3276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>
                <a:latin typeface="NanumBarunGothic" charset="-127"/>
                <a:ea typeface="NanumBarunGothic" charset="-127"/>
                <a:cs typeface="NanumBarunGothic" charset="-127"/>
              </a:rPr>
              <a:t>인도네시아 기후 </a:t>
            </a:r>
          </a:p>
        </p:txBody>
      </p:sp>
      <p:pic>
        <p:nvPicPr>
          <p:cNvPr id="3" name="Picture 2" descr="Toboali di waktu huj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7" y="1484784"/>
            <a:ext cx="4071937" cy="4147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onoda.files.wordpress.com/2007/08/00415_tropicalbedandbreakfast_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72" y="1492721"/>
            <a:ext cx="4000500" cy="4147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699792" y="5877272"/>
            <a:ext cx="4112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건기 </a:t>
            </a:r>
            <a:r>
              <a:rPr lang="en-US" altLang="ko-KR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–</a:t>
            </a: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 우기가 있어요 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134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성김(본인블로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071938"/>
            <a:ext cx="229552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ííë¯¼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r="12250"/>
          <a:stretch>
            <a:fillRect/>
          </a:stretch>
        </p:blipFill>
        <p:spPr bwMode="auto">
          <a:xfrm>
            <a:off x="657225" y="4214813"/>
            <a:ext cx="24288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ìíì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71625"/>
            <a:ext cx="24495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ì´ìì¤ë¯¼ì ëí ì´ë¯¸ì§ ê²ìê²°ê³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r="18692"/>
          <a:stretch>
            <a:fillRect/>
          </a:stretch>
        </p:blipFill>
        <p:spPr bwMode="auto">
          <a:xfrm>
            <a:off x="3643313" y="1428750"/>
            <a:ext cx="23574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ë¦¬í ì¸ì´ í©ë¯¼ì°ì ëí ì´ë¯¸ì§ ê²ìê²°ê³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3807" r="12994" b="12061"/>
          <a:stretch>
            <a:fillRect/>
          </a:stretch>
        </p:blipFill>
        <p:spPr bwMode="auto">
          <a:xfrm>
            <a:off x="6262688" y="2243138"/>
            <a:ext cx="2308225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AutoShape 8" descr="ë¡ë²í¸ í ë¦¬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00">
              <a:latin typeface="굴림" charset="-127"/>
              <a:ea typeface="굴림" charset="-127"/>
            </a:endParaRPr>
          </a:p>
        </p:txBody>
      </p:sp>
      <p:sp>
        <p:nvSpPr>
          <p:cNvPr id="27655" name="Rectangle 2"/>
          <p:cNvSpPr txBox="1">
            <a:spLocks/>
          </p:cNvSpPr>
          <p:nvPr/>
        </p:nvSpPr>
        <p:spPr bwMode="auto">
          <a:xfrm>
            <a:off x="1331913" y="350838"/>
            <a:ext cx="669647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ko-KR" altLang="en-US" sz="40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나는 어느 나라 사람일까요</a:t>
            </a:r>
            <a:r>
              <a:rPr kumimoji="0" lang="en-US" altLang="ko-KR" sz="40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1233426"/>
      </p:ext>
    </p:extLst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07504" y="241484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인도네시아의 동물들 </a:t>
            </a:r>
            <a:endParaRPr lang="ko-KR" altLang="en-US" sz="28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1" r="14975"/>
          <a:stretch/>
        </p:blipFill>
        <p:spPr bwMode="auto">
          <a:xfrm>
            <a:off x="251520" y="1412776"/>
            <a:ext cx="530330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23528" y="4005064"/>
            <a:ext cx="2222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1.</a:t>
            </a:r>
            <a:r>
              <a:rPr lang="ko-KR" alt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코모도</a:t>
            </a:r>
            <a:endParaRPr lang="en-US" altLang="ko-KR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marL="914400" indent="-914400">
              <a:buAutoNum type="arabicPeriod"/>
            </a:pPr>
            <a:endParaRPr lang="en-US" altLang="ko-KR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28155"/>
            <a:ext cx="3193801" cy="3229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53111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2.</a:t>
            </a:r>
            <a:r>
              <a:rPr lang="ko-KR" alt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오랑 </a:t>
            </a:r>
            <a:r>
              <a:rPr lang="ko-KR" alt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우탄</a:t>
            </a:r>
            <a:r>
              <a:rPr lang="en-US" altLang="ko-K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r>
              <a:rPr lang="en-US" altLang="ko-K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(</a:t>
            </a:r>
            <a:r>
              <a:rPr lang="ko-KR" alt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사람</a:t>
            </a:r>
            <a:r>
              <a:rPr lang="en-US" altLang="ko-K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ko-KR" alt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숲</a:t>
            </a:r>
            <a:r>
              <a:rPr lang="en-US" altLang="ko-K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)</a:t>
            </a:r>
            <a:endParaRPr lang="en-US" altLang="ko-KR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251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256584" y="2636912"/>
            <a:ext cx="3923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0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endParaRPr lang="en-US" altLang="ko-KR" sz="20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r>
              <a:rPr lang="ko-KR" altLang="en-US" sz="20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강한 </a:t>
            </a:r>
            <a:r>
              <a:rPr lang="ko-KR" altLang="en-US" sz="2000" b="1" dirty="0">
                <a:latin typeface="NanumBarunGothic" charset="-127"/>
                <a:ea typeface="NanumBarunGothic" charset="-127"/>
                <a:cs typeface="NanumBarunGothic" charset="-127"/>
              </a:rPr>
              <a:t>악취를 </a:t>
            </a:r>
            <a:r>
              <a:rPr lang="ko-KR" altLang="en-US" sz="20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발산하기 </a:t>
            </a:r>
            <a:r>
              <a:rPr lang="ko-KR" altLang="en-US" sz="2000" b="1" dirty="0">
                <a:latin typeface="NanumBarunGothic" charset="-127"/>
                <a:ea typeface="NanumBarunGothic" charset="-127"/>
                <a:cs typeface="NanumBarunGothic" charset="-127"/>
              </a:rPr>
              <a:t>위해 </a:t>
            </a:r>
            <a:endParaRPr lang="en-US" altLang="ko-KR" sz="20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r>
              <a:rPr lang="ko-KR" altLang="en-US" sz="20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꽃 </a:t>
            </a:r>
            <a:r>
              <a:rPr lang="ko-KR" altLang="en-US" sz="2000" b="1" dirty="0">
                <a:latin typeface="NanumBarunGothic" charset="-127"/>
                <a:ea typeface="NanumBarunGothic" charset="-127"/>
                <a:cs typeface="NanumBarunGothic" charset="-127"/>
              </a:rPr>
              <a:t>가운데 기둥 </a:t>
            </a:r>
            <a:r>
              <a:rPr lang="ko-KR" altLang="en-US" sz="20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모양에서 </a:t>
            </a:r>
            <a:r>
              <a:rPr lang="ko-KR" altLang="en-US" sz="2000" b="1" dirty="0">
                <a:latin typeface="NanumBarunGothic" charset="-127"/>
                <a:ea typeface="NanumBarunGothic" charset="-127"/>
                <a:cs typeface="NanumBarunGothic" charset="-127"/>
              </a:rPr>
              <a:t/>
            </a:r>
            <a:br>
              <a:rPr lang="ko-KR" altLang="en-US" sz="2000" b="1" dirty="0">
                <a:latin typeface="NanumBarunGothic" charset="-127"/>
                <a:ea typeface="NanumBarunGothic" charset="-127"/>
                <a:cs typeface="NanumBarunGothic" charset="-127"/>
              </a:rPr>
            </a:br>
            <a:r>
              <a:rPr lang="ko-KR" altLang="en-US" sz="20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사람 </a:t>
            </a:r>
            <a:r>
              <a:rPr lang="ko-KR" altLang="en-US" sz="2000" b="1" dirty="0">
                <a:latin typeface="NanumBarunGothic" charset="-127"/>
                <a:ea typeface="NanumBarunGothic" charset="-127"/>
                <a:cs typeface="NanumBarunGothic" charset="-127"/>
              </a:rPr>
              <a:t>체온 정도의 열을 냅니다</a:t>
            </a:r>
            <a:r>
              <a:rPr lang="en-US" altLang="ko-KR" sz="2000" b="1" dirty="0">
                <a:latin typeface="NanumBarunGothic" charset="-127"/>
                <a:ea typeface="NanumBarunGothic" charset="-127"/>
                <a:cs typeface="NanumBarunGothic" charset="-127"/>
              </a:rPr>
              <a:t>.</a:t>
            </a:r>
            <a:br>
              <a:rPr lang="en-US" altLang="ko-KR" sz="2000" b="1" dirty="0">
                <a:latin typeface="NanumBarunGothic" charset="-127"/>
                <a:ea typeface="NanumBarunGothic" charset="-127"/>
                <a:cs typeface="NanumBarunGothic" charset="-127"/>
              </a:rPr>
            </a:br>
            <a:endParaRPr lang="en-US" altLang="ko-KR" sz="20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980728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>
                <a:latin typeface="NanumBarunGothic" charset="-127"/>
                <a:ea typeface="NanumBarunGothic" charset="-127"/>
                <a:cs typeface="NanumBarunGothic" charset="-127"/>
              </a:rPr>
              <a:t>세계에서 가장 큰 </a:t>
            </a:r>
            <a:r>
              <a:rPr lang="ko-KR" altLang="en-US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꽃 </a:t>
            </a:r>
            <a:r>
              <a:rPr lang="en-US" altLang="ko-KR" sz="2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- </a:t>
            </a:r>
            <a:r>
              <a:rPr lang="ko-KR" altLang="en-US" sz="28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라플레시아</a:t>
            </a:r>
            <a:endParaRPr lang="ko-KR" altLang="en-US" sz="2800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6" name="Picture 2" descr="http://c.ask.nate.com/imgs/qrsi.php/8912589/11932212/0/2/A/라플레시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835384" cy="317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739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443753" y="35565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4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인도네시아</a:t>
            </a:r>
            <a:r>
              <a:rPr lang="ko-KR" altLang="en-US" sz="54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 과일</a:t>
            </a:r>
            <a:endParaRPr lang="ko-KR" altLang="en-US" sz="54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18" name="Picture 4" descr="http://t1.gstatic.com/images?q=tbn:ANd9GcSNJZrY5DaEEOWMJnWtho4YtODFLr_3slc_8MURR8rwiAC5Xqs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149080"/>
            <a:ext cx="3528392" cy="236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http://t0.gstatic.com/images?q=tbn:ANd9GcRvgatJIYlA4U37fTeyEgPc-G8MKnfL_-vKV5rDdDlyAuIzf90MNROCLjX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2403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5946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667665" y="3645024"/>
            <a:ext cx="10983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망</a:t>
            </a:r>
            <a:r>
              <a:rPr lang="ko-KR" alt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고</a:t>
            </a:r>
            <a:endParaRPr lang="en-US" altLang="ko-KR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032422" y="3789040"/>
            <a:ext cx="15552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두리</a:t>
            </a:r>
            <a:r>
              <a:rPr lang="ko-KR" alt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안</a:t>
            </a:r>
            <a:endParaRPr lang="en-US" altLang="ko-KR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23771" y="5013176"/>
            <a:ext cx="20120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망고스틴</a:t>
            </a:r>
            <a:endParaRPr lang="en-US" altLang="ko-KR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277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con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14488"/>
            <a:ext cx="7715304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51520" y="548680"/>
            <a:ext cx="7200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60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컴 바겐세일 B" pitchFamily="18" charset="-127"/>
                <a:ea typeface="한컴 바겐세일 B" pitchFamily="18" charset="-127"/>
              </a:rPr>
              <a:t>   </a:t>
            </a:r>
            <a:r>
              <a:rPr lang="ko-KR" altLang="en-US" sz="60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코코넛 </a:t>
            </a:r>
            <a:endParaRPr lang="en-US" altLang="ko-KR" sz="6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132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종려나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2" y="889518"/>
            <a:ext cx="3481747" cy="2740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증류주스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98713"/>
            <a:ext cx="3462351" cy="2740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껍질가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9" y="3839953"/>
            <a:ext cx="3555829" cy="2740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861048"/>
            <a:ext cx="3462351" cy="2740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27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6000" dirty="0" smtClean="0">
                <a:latin typeface="NanumBarunGothic" charset="-127"/>
                <a:ea typeface="NanumBarunGothic" charset="-127"/>
                <a:cs typeface="NanumBarunGothic" charset="-127"/>
              </a:rPr>
              <a:t>코코넛으로</a:t>
            </a:r>
            <a:r>
              <a:rPr lang="en-US" altLang="ko-KR" sz="6000" dirty="0" smtClean="0">
                <a:latin typeface="NanumBarunGothic" charset="-127"/>
                <a:ea typeface="NanumBarunGothic" charset="-127"/>
                <a:cs typeface="NanumBarunGothic" charset="-127"/>
              </a:rPr>
              <a:t>~~~?</a:t>
            </a:r>
            <a:endParaRPr lang="ko-KR" altLang="en-US" sz="6000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38290"/>
            <a:ext cx="8229600" cy="511971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58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코코팜</a:t>
            </a: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 주스</a:t>
            </a:r>
            <a:endParaRPr lang="en-US" altLang="ko-KR" sz="58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코코넛 껍질 </a:t>
            </a:r>
            <a:r>
              <a:rPr lang="en-US" altLang="ko-KR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- </a:t>
            </a: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숯</a:t>
            </a:r>
            <a:endParaRPr lang="en-US" altLang="ko-KR" sz="58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코코넛 실 </a:t>
            </a:r>
            <a:r>
              <a:rPr lang="en-US" altLang="ko-KR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- </a:t>
            </a: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수세미</a:t>
            </a:r>
            <a:endParaRPr lang="en-US" altLang="ko-KR" sz="58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코코넛 씨앗 </a:t>
            </a:r>
            <a:r>
              <a:rPr lang="en-US" altLang="ko-KR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- </a:t>
            </a: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인도네시아에서 스카우트 표시</a:t>
            </a:r>
            <a:endParaRPr lang="en-US" altLang="ko-KR" sz="58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코코넛주스 </a:t>
            </a:r>
            <a:r>
              <a:rPr lang="en-US" altLang="ko-KR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- </a:t>
            </a: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임산부가 많이 마시면</a:t>
            </a:r>
            <a:r>
              <a:rPr lang="en-US" altLang="ko-KR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~?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코코넛오일 </a:t>
            </a:r>
            <a:r>
              <a:rPr lang="en-US" altLang="ko-KR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- </a:t>
            </a: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다이어트와 상처치료에 좋아요</a:t>
            </a:r>
            <a:r>
              <a:rPr lang="en-US" altLang="ko-KR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코코넛 꽃의 꿀 </a:t>
            </a:r>
            <a:r>
              <a:rPr lang="en-US" altLang="ko-KR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- </a:t>
            </a: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설탕도 만들 수 있어요</a:t>
            </a:r>
            <a:r>
              <a:rPr lang="en-US" altLang="ko-KR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코코넛 잎 </a:t>
            </a:r>
            <a:r>
              <a:rPr lang="en-US" altLang="ko-KR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- </a:t>
            </a: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집 지을 때</a:t>
            </a:r>
            <a:r>
              <a:rPr lang="en-US" altLang="ko-KR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지붕 재료로 사용해요</a:t>
            </a:r>
            <a:r>
              <a:rPr lang="en-US" altLang="ko-KR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코코넛 열매껍질 </a:t>
            </a:r>
            <a:r>
              <a:rPr lang="en-US" altLang="ko-KR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-</a:t>
            </a: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 악기</a:t>
            </a:r>
            <a:r>
              <a:rPr lang="en-US" altLang="ko-KR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ko-KR" altLang="en-US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놀이도구 등도 만들어요</a:t>
            </a:r>
            <a:r>
              <a:rPr lang="en-US" altLang="ko-KR" sz="58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.</a:t>
            </a:r>
          </a:p>
          <a:p>
            <a:pPr marL="0" indent="0">
              <a:buNone/>
            </a:pPr>
            <a:endParaRPr lang="en-US" altLang="ko-KR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marL="0" indent="0">
              <a:buNone/>
            </a:pPr>
            <a:endParaRPr lang="ko-KR" altLang="en-US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826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asil gambar untuk permainan batok kelap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3" y="1699179"/>
            <a:ext cx="6781595" cy="4952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838122" y="6444044"/>
            <a:ext cx="3485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NanumBarunGothic" charset="-127"/>
                <a:ea typeface="NanumBarunGothic" charset="-127"/>
                <a:cs typeface="NanumBarunGothic" charset="-127"/>
              </a:rPr>
              <a:t>출처 </a:t>
            </a:r>
            <a:r>
              <a:rPr lang="en-US" altLang="ko-KR" dirty="0">
                <a:latin typeface="NanumBarunGothic" charset="-127"/>
                <a:ea typeface="NanumBarunGothic" charset="-127"/>
                <a:cs typeface="NanumBarunGothic" charset="-127"/>
              </a:rPr>
              <a:t>: </a:t>
            </a:r>
            <a:r>
              <a:rPr lang="ko-KR" altLang="en-US" dirty="0">
                <a:latin typeface="NanumBarunGothic" charset="-127"/>
                <a:ea typeface="NanumBarunGothic" charset="-127"/>
                <a:cs typeface="NanumBarunGothic" charset="-127"/>
              </a:rPr>
              <a:t>고교수의 인도네시아문화센터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714348" y="214290"/>
            <a:ext cx="57894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인도네시아 전통놀이</a:t>
            </a:r>
            <a:endParaRPr lang="en-US" altLang="ko-KR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algn="ctr"/>
            <a:r>
              <a:rPr lang="ko-KR" alt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바톡</a:t>
            </a:r>
            <a:r>
              <a:rPr lang="en-US" altLang="ko-K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(</a:t>
            </a:r>
            <a:r>
              <a:rPr lang="ko-KR" alt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애그랑</a:t>
            </a:r>
            <a:r>
              <a:rPr lang="en-US" altLang="ko-K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) </a:t>
            </a: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놀이</a:t>
            </a:r>
            <a:endParaRPr lang="en-US" altLang="ko-KR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20914야자밟기놀이(연합-창원축제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785794"/>
            <a:ext cx="7086441" cy="5668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05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351825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인도네시아 </a:t>
            </a:r>
            <a:r>
              <a:rPr lang="ko-KR" altLang="en-US" sz="40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아동놀</a:t>
            </a:r>
            <a:r>
              <a:rPr lang="ko-KR" altLang="en-US" sz="4000" b="1" dirty="0" err="1">
                <a:latin typeface="NanumBarunGothic" charset="-127"/>
                <a:ea typeface="NanumBarunGothic" charset="-127"/>
                <a:cs typeface="NanumBarunGothic" charset="-127"/>
              </a:rPr>
              <a:t>이</a:t>
            </a:r>
            <a:endParaRPr lang="en-US" altLang="ko-KR" sz="40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412776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NanumBarunGothic" charset="-127"/>
                <a:ea typeface="NanumBarunGothic" charset="-127"/>
                <a:cs typeface="NanumBarunGothic" charset="-127"/>
              </a:rPr>
              <a:t>고무줄 </a:t>
            </a:r>
            <a:r>
              <a:rPr lang="ko-KR" altLang="en-US" sz="32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놀이 </a:t>
            </a:r>
            <a:r>
              <a:rPr lang="en-US" altLang="ko-KR" sz="32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: </a:t>
            </a:r>
            <a:r>
              <a:rPr lang="ko-KR" altLang="en-US" sz="32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마인 </a:t>
            </a:r>
            <a:r>
              <a:rPr lang="ko-KR" altLang="en-US" sz="32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가랫</a:t>
            </a:r>
            <a:r>
              <a:rPr lang="ko-KR" altLang="en-US" sz="32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endParaRPr lang="en-US" altLang="ko-KR" sz="32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348880"/>
            <a:ext cx="633670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2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apceiu.edunet4u.net/UPImage/2/5/MED_PIC/Indonesia_p_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6888258" cy="46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 txBox="1">
            <a:spLocks/>
          </p:cNvSpPr>
          <p:nvPr/>
        </p:nvSpPr>
        <p:spPr bwMode="auto">
          <a:xfrm>
            <a:off x="0" y="188640"/>
            <a:ext cx="781236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0BD0D9"/>
              </a:buClr>
              <a:buSzPct val="95000"/>
              <a:buFont typeface="HY신명조" panose="02030600000101010101" pitchFamily="18" charset="-127"/>
              <a:buChar char=""/>
              <a:defRPr sz="26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85000"/>
              <a:buFont typeface="HY신명조" panose="02030600000101010101" pitchFamily="18" charset="-127"/>
              <a:buChar char=""/>
              <a:defRPr sz="24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HY신명조" panose="02030600000101010101" pitchFamily="18" charset="-127"/>
              <a:buChar char=""/>
              <a:defRPr sz="21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0BD0D9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ko-KR" altLang="en-US" sz="44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인도네시아 공기놀이 </a:t>
            </a:r>
            <a:r>
              <a:rPr kumimoji="0" lang="en-US" altLang="ko-KR" sz="44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- </a:t>
            </a:r>
            <a:r>
              <a:rPr kumimoji="0" lang="ko-KR" altLang="en-US" sz="44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베켈</a:t>
            </a:r>
            <a:endParaRPr kumimoji="0" lang="en-US" altLang="ko-KR" sz="4400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25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39800"/>
          </a:xfrm>
        </p:spPr>
        <p:txBody>
          <a:bodyPr/>
          <a:lstStyle/>
          <a:p>
            <a:pPr>
              <a:defRPr/>
            </a:pPr>
            <a:r>
              <a:rPr kumimoji="1" lang="en-US" altLang="ko-KR" sz="5400" b="1" dirty="0" smtClean="0">
                <a:solidFill>
                  <a:srgbClr val="0349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r>
              <a:rPr lang="ko-KR" altLang="en-US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옛날옛날부터 </a:t>
            </a:r>
            <a:r>
              <a:rPr lang="ko-KR" altLang="en-US" sz="36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옮겨다니며</a:t>
            </a:r>
            <a:r>
              <a:rPr lang="ko-KR" altLang="en-US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 살았던 지구촌 사람들</a:t>
            </a:r>
            <a:endParaRPr kumimoji="1" lang="en-US" altLang="ko-KR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28674" name="Picture 5" descr="재해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 descr="재해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2295525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1" descr="유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6" descr="수렵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290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7" descr="지진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268413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0438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193675" y="765175"/>
            <a:ext cx="7114629" cy="896938"/>
          </a:xfrm>
        </p:spPr>
        <p:txBody>
          <a:bodyPr>
            <a:normAutofit fontScale="90000"/>
          </a:bodyPr>
          <a:lstStyle/>
          <a:p>
            <a:r>
              <a:rPr lang="ko-KR" altLang="en-US" sz="40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인도네시아 공기놀이 </a:t>
            </a:r>
            <a:r>
              <a:rPr lang="en-US" altLang="ko-KR" sz="40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– </a:t>
            </a:r>
            <a:r>
              <a:rPr lang="ko-KR" altLang="en-US" sz="40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나스뺄</a:t>
            </a:r>
            <a:r>
              <a:rPr lang="en-US" altLang="ko-KR" sz="4000" b="1" dirty="0" smtClean="0">
                <a:latin typeface="NanumBarunGothic" charset="-127"/>
                <a:ea typeface="NanumBarunGothic" charset="-127"/>
                <a:cs typeface="NanumBarunGothic" charset="-127"/>
              </a:rPr>
              <a:t/>
            </a:r>
            <a:br>
              <a:rPr lang="en-US" altLang="ko-KR" sz="4000" b="1" dirty="0" smtClean="0">
                <a:latin typeface="NanumBarunGothic" charset="-127"/>
                <a:ea typeface="NanumBarunGothic" charset="-127"/>
                <a:cs typeface="NanumBarunGothic" charset="-127"/>
              </a:rPr>
            </a:br>
            <a:endParaRPr lang="ko-KR" altLang="en-US" sz="4000" b="1" dirty="0" smtClean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3492500" y="1700213"/>
            <a:ext cx="54006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Clr>
                <a:srgbClr val="0BD0D9"/>
              </a:buClr>
              <a:buSzPct val="95000"/>
              <a:buFont typeface="HY신명조" panose="02030600000101010101" pitchFamily="18" charset="-127"/>
              <a:buChar char=""/>
              <a:defRPr sz="26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85000"/>
              <a:buFont typeface="HY신명조" panose="02030600000101010101" pitchFamily="18" charset="-127"/>
              <a:buChar char=""/>
              <a:defRPr sz="24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HY신명조" panose="02030600000101010101" pitchFamily="18" charset="-127"/>
              <a:buChar char=""/>
              <a:defRPr sz="21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0BD0D9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ko-KR" sz="500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539750" y="5949950"/>
            <a:ext cx="61928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latinLnBrk="1">
              <a:spcBef>
                <a:spcPct val="20000"/>
              </a:spcBef>
              <a:buClr>
                <a:srgbClr val="0BD0D9"/>
              </a:buClr>
              <a:buSzPct val="95000"/>
              <a:buFont typeface="HY신명조" panose="02030600000101010101" pitchFamily="18" charset="-127"/>
              <a:buChar char=""/>
              <a:defRPr sz="26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85000"/>
              <a:buFont typeface="HY신명조" panose="02030600000101010101" pitchFamily="18" charset="-127"/>
              <a:buChar char=""/>
              <a:defRPr sz="24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HY신명조" panose="02030600000101010101" pitchFamily="18" charset="-127"/>
              <a:buChar char=""/>
              <a:defRPr sz="21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0BD0D9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HY신명조" panose="02030600000101010101" pitchFamily="18" charset="-127"/>
              <a:buChar char=""/>
              <a:defRPr sz="200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ko-KR" altLang="en-US" sz="1800">
                <a:latin typeface="NanumBarunGothic" charset="-127"/>
                <a:ea typeface="NanumBarunGothic" charset="-127"/>
                <a:cs typeface="NanumBarunGothic" charset="-127"/>
              </a:rPr>
              <a:t>● 나스뺄 </a:t>
            </a:r>
            <a:r>
              <a:rPr kumimoji="0" lang="en-US" altLang="ko-KR" sz="1800">
                <a:latin typeface="NanumBarunGothic" charset="-127"/>
                <a:ea typeface="NanumBarunGothic" charset="-127"/>
                <a:cs typeface="NanumBarunGothic" charset="-127"/>
              </a:rPr>
              <a:t>: </a:t>
            </a:r>
            <a:r>
              <a:rPr kumimoji="0" lang="ko-KR" altLang="en-US" sz="1800">
                <a:latin typeface="NanumBarunGothic" charset="-127"/>
                <a:ea typeface="NanumBarunGothic" charset="-127"/>
                <a:cs typeface="NanumBarunGothic" charset="-127"/>
              </a:rPr>
              <a:t>금속으로 만든 가축복사뼈 모양의 놀이도구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51038"/>
            <a:ext cx="604867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91680" y="2780928"/>
            <a:ext cx="6131024" cy="896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4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삼빠이</a:t>
            </a:r>
            <a:r>
              <a:rPr lang="ko-KR" altLang="en-US" sz="44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r>
              <a:rPr lang="ko-KR" altLang="en-US" sz="4400" b="1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줌빨라기</a:t>
            </a:r>
            <a:r>
              <a:rPr lang="en-US" altLang="ko-KR" sz="4400" b="1" dirty="0" smtClean="0">
                <a:latin typeface="NanumBarunGothic" charset="-127"/>
                <a:ea typeface="NanumBarunGothic" charset="-127"/>
                <a:cs typeface="NanumBarunGothic" charset="-127"/>
              </a:rPr>
              <a:t>~~~!</a:t>
            </a:r>
            <a:endParaRPr lang="ko-KR" altLang="en-US" sz="4400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365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취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500188"/>
            <a:ext cx="281463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5" descr="사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00125"/>
            <a:ext cx="28082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 descr="유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929063"/>
            <a:ext cx="2044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결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23336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 descr="C:\work\교안과원고\2013\고령화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16338"/>
            <a:ext cx="2592387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5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214688"/>
            <a:ext cx="493871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835697" y="1916113"/>
            <a:ext cx="6603454" cy="863600"/>
          </a:xfrm>
        </p:spPr>
        <p:txBody>
          <a:bodyPr/>
          <a:lstStyle/>
          <a:p>
            <a:r>
              <a:rPr lang="ko-KR" altLang="en-US" sz="4000" b="1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어떤 일이 일어나고 있을까</a:t>
            </a:r>
            <a:r>
              <a:rPr lang="en-US" altLang="ko-KR" sz="4000" b="1" dirty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7803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79388" y="1196975"/>
            <a:ext cx="86423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ko-KR" altLang="en-US" sz="2000">
              <a:solidFill>
                <a:srgbClr val="FF33CC"/>
              </a:solidFill>
              <a:latin typeface="굴림" charset="-127"/>
              <a:ea typeface="굴림" charset="-127"/>
              <a:cs typeface="Arial" charset="0"/>
            </a:endParaRPr>
          </a:p>
        </p:txBody>
      </p:sp>
      <p:sp>
        <p:nvSpPr>
          <p:cNvPr id="31747" name="Oval 4"/>
          <p:cNvSpPr>
            <a:spLocks noChangeArrowheads="1"/>
          </p:cNvSpPr>
          <p:nvPr/>
        </p:nvSpPr>
        <p:spPr bwMode="auto">
          <a:xfrm>
            <a:off x="395288" y="1773238"/>
            <a:ext cx="2376487" cy="27368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3600" b="1" dirty="0">
                <a:solidFill>
                  <a:srgbClr val="CC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전 세계 </a:t>
            </a:r>
            <a:r>
              <a:rPr lang="ko-KR" altLang="en-US" sz="3600" b="1" dirty="0" smtClean="0">
                <a:solidFill>
                  <a:srgbClr val="CC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인구 </a:t>
            </a:r>
            <a:endParaRPr lang="ko-KR" altLang="en-US" sz="3600" b="1" dirty="0">
              <a:solidFill>
                <a:srgbClr val="CC0066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3600" b="1" dirty="0">
                <a:solidFill>
                  <a:srgbClr val="CC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75</a:t>
            </a:r>
            <a:r>
              <a:rPr lang="ko-KR" altLang="en-US" sz="3600" b="1" dirty="0">
                <a:solidFill>
                  <a:srgbClr val="CC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억</a:t>
            </a:r>
            <a:endParaRPr lang="en-US" altLang="ko-KR" sz="3600" b="1" dirty="0">
              <a:solidFill>
                <a:srgbClr val="CC0066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3600" b="1" dirty="0">
                <a:solidFill>
                  <a:srgbClr val="CC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9,186</a:t>
            </a:r>
            <a:r>
              <a:rPr lang="ko-KR" altLang="en-US" sz="3600" b="1" dirty="0">
                <a:solidFill>
                  <a:srgbClr val="CC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만명</a:t>
            </a:r>
            <a:endParaRPr lang="en-US" altLang="ko-KR" sz="3600" b="1" dirty="0">
              <a:solidFill>
                <a:srgbClr val="CC0066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ko-KR" sz="3600" b="1" dirty="0">
              <a:solidFill>
                <a:srgbClr val="CC0066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31748" name="Oval 5"/>
          <p:cNvSpPr>
            <a:spLocks noChangeArrowheads="1"/>
          </p:cNvSpPr>
          <p:nvPr/>
        </p:nvSpPr>
        <p:spPr bwMode="auto">
          <a:xfrm>
            <a:off x="6156325" y="1412875"/>
            <a:ext cx="2160588" cy="2447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3600" b="1">
                <a:solidFill>
                  <a:srgbClr val="CC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전 세계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3600" b="1">
                <a:solidFill>
                  <a:srgbClr val="CC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이주민 인구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3600" b="1">
                <a:solidFill>
                  <a:srgbClr val="CC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2</a:t>
            </a:r>
            <a:r>
              <a:rPr lang="ko-KR" altLang="en-US" sz="3600" b="1">
                <a:solidFill>
                  <a:srgbClr val="CC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억</a:t>
            </a:r>
            <a:r>
              <a:rPr lang="en-US" altLang="ko-KR" sz="3600" b="1">
                <a:solidFill>
                  <a:srgbClr val="CC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5</a:t>
            </a:r>
            <a:r>
              <a:rPr lang="ko-KR" altLang="en-US" sz="3600" b="1">
                <a:solidFill>
                  <a:srgbClr val="CC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천 </a:t>
            </a:r>
            <a:endParaRPr lang="en-US" altLang="ko-KR" sz="3600" b="1">
              <a:solidFill>
                <a:srgbClr val="CC0066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3600" b="1">
                <a:solidFill>
                  <a:srgbClr val="CC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800</a:t>
            </a:r>
            <a:r>
              <a:rPr lang="ko-KR" altLang="en-US" sz="3600" b="1">
                <a:solidFill>
                  <a:srgbClr val="CC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만명</a:t>
            </a:r>
            <a:r>
              <a:rPr lang="en-US" altLang="ko-KR" sz="3600" b="1">
                <a:solidFill>
                  <a:srgbClr val="CC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(3.4%)</a:t>
            </a:r>
          </a:p>
        </p:txBody>
      </p:sp>
      <p:pic>
        <p:nvPicPr>
          <p:cNvPr id="31749" name="Picture 6" descr="MPj043113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00213"/>
            <a:ext cx="210026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14313" y="293688"/>
            <a:ext cx="3673475" cy="914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9" tIns="45715" rIns="91429" bIns="45715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ko-KR" sz="5400" b="1" dirty="0" smtClean="0">
              <a:solidFill>
                <a:srgbClr val="6600CC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eaLnBrk="1" latin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ko-KR" altLang="en-US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세계의 이주민</a:t>
            </a:r>
            <a:endParaRPr lang="en-US" altLang="ko-KR" sz="4400" b="1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algn="ctr" eaLnBrk="1" latin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ko-KR" altLang="en-US" sz="5400" b="1" dirty="0" smtClean="0">
                <a:solidFill>
                  <a:srgbClr val="6600CC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</a:p>
        </p:txBody>
      </p:sp>
      <p:pic>
        <p:nvPicPr>
          <p:cNvPr id="31753" name="Picture 12" descr="이주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14788"/>
            <a:ext cx="2843212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14"/>
          <p:cNvSpPr>
            <a:spLocks noChangeArrowheads="1"/>
          </p:cNvSpPr>
          <p:nvPr/>
        </p:nvSpPr>
        <p:spPr bwMode="auto">
          <a:xfrm>
            <a:off x="2555875" y="6308725"/>
            <a:ext cx="4573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200" b="1">
                <a:solidFill>
                  <a:schemeClr val="tx2"/>
                </a:solidFill>
                <a:latin typeface="굴림" charset="-127"/>
                <a:ea typeface="굴림" charset="-127"/>
                <a:cs typeface="Arial" charset="0"/>
              </a:rPr>
              <a:t>2016</a:t>
            </a:r>
            <a:r>
              <a:rPr kumimoji="0" lang="ko-KR" altLang="en-US" sz="2200" b="1">
                <a:solidFill>
                  <a:schemeClr val="tx2"/>
                </a:solidFill>
                <a:latin typeface="굴림" charset="-127"/>
                <a:ea typeface="굴림" charset="-127"/>
                <a:cs typeface="Arial" charset="0"/>
              </a:rPr>
              <a:t> 통계 기준</a:t>
            </a:r>
            <a:r>
              <a:rPr kumimoji="0" lang="en-US" altLang="ko-KR" sz="2200" b="1">
                <a:solidFill>
                  <a:schemeClr val="tx2"/>
                </a:solidFill>
                <a:latin typeface="굴림" charset="-127"/>
                <a:ea typeface="굴림" charset="-127"/>
                <a:cs typeface="Arial" charset="0"/>
              </a:rPr>
              <a:t>. UN(2016</a:t>
            </a:r>
            <a:r>
              <a:rPr kumimoji="0" lang="ko-KR" altLang="en-US" sz="2200" b="1">
                <a:solidFill>
                  <a:schemeClr val="tx2"/>
                </a:solidFill>
                <a:latin typeface="굴림" charset="-127"/>
                <a:ea typeface="굴림" charset="-127"/>
                <a:cs typeface="Arial" charset="0"/>
              </a:rPr>
              <a:t>년</a:t>
            </a:r>
            <a:r>
              <a:rPr kumimoji="0" lang="en-US" altLang="ko-KR" sz="2200" b="1">
                <a:solidFill>
                  <a:schemeClr val="tx2"/>
                </a:solidFill>
                <a:latin typeface="굴림" charset="-127"/>
                <a:ea typeface="굴림" charset="-127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13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img_map"/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2344738"/>
            <a:ext cx="9144001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1826697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4662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3162300" y="6381750"/>
            <a:ext cx="5301429" cy="32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1800">
                <a:latin typeface="NanumBarunGothic" charset="-127"/>
                <a:ea typeface="NanumBarunGothic" charset="-127"/>
                <a:cs typeface="NanumBarunGothic" charset="-127"/>
              </a:rPr>
              <a:t>&lt;</a:t>
            </a:r>
            <a:r>
              <a:rPr lang="ko-KR" altLang="en-US" sz="1800">
                <a:latin typeface="NanumBarunGothic" charset="-127"/>
                <a:ea typeface="NanumBarunGothic" charset="-127"/>
                <a:cs typeface="NanumBarunGothic" charset="-127"/>
              </a:rPr>
              <a:t>자료출처</a:t>
            </a:r>
            <a:r>
              <a:rPr lang="en-US" altLang="ko-KR" sz="1800">
                <a:latin typeface="NanumBarunGothic" charset="-127"/>
                <a:ea typeface="NanumBarunGothic" charset="-127"/>
                <a:cs typeface="NanumBarunGothic" charset="-127"/>
              </a:rPr>
              <a:t>&gt; </a:t>
            </a:r>
            <a:r>
              <a:rPr lang="ko-KR" altLang="en-US" sz="1800">
                <a:latin typeface="NanumBarunGothic" charset="-127"/>
                <a:ea typeface="NanumBarunGothic" charset="-127"/>
                <a:cs typeface="NanumBarunGothic" charset="-127"/>
              </a:rPr>
              <a:t>재외동포재단  자료실 ‘재외동포현황’ 재구성</a:t>
            </a:r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539750" y="3429000"/>
            <a:ext cx="813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827088" y="1916113"/>
            <a:ext cx="1008062" cy="149225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2400" b="1">
                <a:latin typeface="NanumBarunGothic" charset="-127"/>
                <a:ea typeface="NanumBarunGothic" charset="-127"/>
                <a:cs typeface="NanumBarunGothic" charset="-127"/>
              </a:rPr>
              <a:t>55.9%</a:t>
            </a: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2411413" y="2349500"/>
            <a:ext cx="1008062" cy="1058863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2400" b="1">
                <a:latin typeface="NanumBarunGothic" charset="-127"/>
                <a:ea typeface="NanumBarunGothic" charset="-127"/>
                <a:cs typeface="NanumBarunGothic" charset="-127"/>
              </a:rPr>
              <a:t>34.7%</a:t>
            </a:r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3924300" y="2708275"/>
            <a:ext cx="1152525" cy="69850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2400" b="1">
                <a:latin typeface="NanumBarunGothic" charset="-127"/>
                <a:ea typeface="NanumBarunGothic" charset="-127"/>
                <a:cs typeface="NanumBarunGothic" charset="-127"/>
              </a:rPr>
              <a:t>9.0%</a:t>
            </a:r>
          </a:p>
        </p:txBody>
      </p:sp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5580063" y="2997200"/>
            <a:ext cx="1223962" cy="4095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2400" b="1">
                <a:latin typeface="NanumBarunGothic" charset="-127"/>
                <a:ea typeface="NanumBarunGothic" charset="-127"/>
                <a:cs typeface="NanumBarunGothic" charset="-127"/>
              </a:rPr>
              <a:t>0.2%</a:t>
            </a:r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7164388" y="3068638"/>
            <a:ext cx="1223962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2400" b="1">
                <a:latin typeface="NanumBarunGothic" charset="-127"/>
                <a:ea typeface="NanumBarunGothic" charset="-127"/>
                <a:cs typeface="NanumBarunGothic" charset="-127"/>
              </a:rPr>
              <a:t>0.2%</a:t>
            </a:r>
          </a:p>
        </p:txBody>
      </p:sp>
      <p:sp>
        <p:nvSpPr>
          <p:cNvPr id="32779" name="AutoShape 13"/>
          <p:cNvSpPr>
            <a:spLocks noChangeArrowheads="1"/>
          </p:cNvSpPr>
          <p:nvPr/>
        </p:nvSpPr>
        <p:spPr bwMode="auto">
          <a:xfrm>
            <a:off x="611188" y="3573463"/>
            <a:ext cx="1368425" cy="2663825"/>
          </a:xfrm>
          <a:prstGeom prst="upArrow">
            <a:avLst>
              <a:gd name="adj1" fmla="val 50000"/>
              <a:gd name="adj2" fmla="val 42078"/>
            </a:avLst>
          </a:prstGeom>
          <a:solidFill>
            <a:srgbClr val="FFFF0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아시아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(</a:t>
            </a:r>
            <a:r>
              <a:rPr lang="ko-KR" altLang="en-US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일본</a:t>
            </a:r>
            <a:r>
              <a:rPr lang="en-US" altLang="ko-KR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중국</a:t>
            </a:r>
            <a:r>
              <a:rPr lang="en-US" altLang="ko-KR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베트남</a:t>
            </a:r>
            <a:r>
              <a:rPr lang="en-US" altLang="ko-KR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인도네시아</a:t>
            </a:r>
            <a:r>
              <a:rPr lang="en-US" altLang="ko-KR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태국 등</a:t>
            </a:r>
            <a:r>
              <a:rPr lang="en-US" altLang="ko-KR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)</a:t>
            </a:r>
          </a:p>
        </p:txBody>
      </p:sp>
      <p:sp>
        <p:nvSpPr>
          <p:cNvPr id="32780" name="AutoShape 14"/>
          <p:cNvSpPr>
            <a:spLocks noChangeArrowheads="1"/>
          </p:cNvSpPr>
          <p:nvPr/>
        </p:nvSpPr>
        <p:spPr bwMode="auto">
          <a:xfrm>
            <a:off x="2339975" y="3644900"/>
            <a:ext cx="1368425" cy="2303463"/>
          </a:xfrm>
          <a:prstGeom prst="upArrow">
            <a:avLst>
              <a:gd name="adj1" fmla="val 50000"/>
              <a:gd name="adj2" fmla="val 42082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rgbClr val="6600CC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미주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2400" b="1">
                <a:solidFill>
                  <a:srgbClr val="6600CC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(</a:t>
            </a:r>
            <a:r>
              <a:rPr lang="ko-KR" altLang="en-US" sz="2400" b="1">
                <a:solidFill>
                  <a:srgbClr val="6600CC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미국</a:t>
            </a:r>
            <a:r>
              <a:rPr lang="en-US" altLang="ko-KR" sz="2400" b="1">
                <a:solidFill>
                  <a:srgbClr val="6600CC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rgbClr val="6600CC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캐나다</a:t>
            </a:r>
            <a:r>
              <a:rPr lang="en-US" altLang="ko-KR" sz="2400" b="1">
                <a:solidFill>
                  <a:srgbClr val="6600CC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rgbClr val="6600CC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브라질</a:t>
            </a:r>
            <a:r>
              <a:rPr lang="en-US" altLang="ko-KR" sz="2400" b="1">
                <a:solidFill>
                  <a:srgbClr val="6600CC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rgbClr val="6600CC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중남미 등</a:t>
            </a:r>
            <a:r>
              <a:rPr lang="en-US" altLang="ko-KR" sz="2400" b="1">
                <a:solidFill>
                  <a:srgbClr val="6600CC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)</a:t>
            </a:r>
          </a:p>
        </p:txBody>
      </p:sp>
      <p:sp>
        <p:nvSpPr>
          <p:cNvPr id="32781" name="AutoShape 15"/>
          <p:cNvSpPr>
            <a:spLocks noChangeArrowheads="1"/>
          </p:cNvSpPr>
          <p:nvPr/>
        </p:nvSpPr>
        <p:spPr bwMode="auto">
          <a:xfrm>
            <a:off x="3995738" y="3573463"/>
            <a:ext cx="1368425" cy="2303462"/>
          </a:xfrm>
          <a:prstGeom prst="upArrow">
            <a:avLst>
              <a:gd name="adj1" fmla="val 50000"/>
              <a:gd name="adj2" fmla="val 42082"/>
            </a:avLst>
          </a:prstGeom>
          <a:solidFill>
            <a:srgbClr val="FFFF0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구주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(</a:t>
            </a:r>
            <a:r>
              <a:rPr lang="ko-KR" altLang="en-US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영국</a:t>
            </a:r>
            <a:r>
              <a:rPr lang="en-US" altLang="ko-KR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독일</a:t>
            </a:r>
            <a:r>
              <a:rPr lang="en-US" altLang="ko-KR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프랑스 등</a:t>
            </a:r>
            <a:r>
              <a:rPr lang="en-US" altLang="ko-KR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)</a:t>
            </a:r>
          </a:p>
        </p:txBody>
      </p:sp>
      <p:sp>
        <p:nvSpPr>
          <p:cNvPr id="32782" name="AutoShape 16"/>
          <p:cNvSpPr>
            <a:spLocks noChangeArrowheads="1"/>
          </p:cNvSpPr>
          <p:nvPr/>
        </p:nvSpPr>
        <p:spPr bwMode="auto">
          <a:xfrm>
            <a:off x="5580063" y="3573463"/>
            <a:ext cx="1368425" cy="2303462"/>
          </a:xfrm>
          <a:prstGeom prst="upArrow">
            <a:avLst>
              <a:gd name="adj1" fmla="val 50000"/>
              <a:gd name="adj2" fmla="val 42082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ko-KR" altLang="en-US" sz="2800" b="1">
              <a:solidFill>
                <a:srgbClr val="D60093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rgbClr val="6600CC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중동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ko-KR" altLang="en-US" sz="2400" b="1">
              <a:solidFill>
                <a:srgbClr val="6600CC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32783" name="AutoShape 17"/>
          <p:cNvSpPr>
            <a:spLocks noChangeArrowheads="1"/>
          </p:cNvSpPr>
          <p:nvPr/>
        </p:nvSpPr>
        <p:spPr bwMode="auto">
          <a:xfrm>
            <a:off x="7164388" y="3573463"/>
            <a:ext cx="1368425" cy="2303462"/>
          </a:xfrm>
          <a:prstGeom prst="upArrow">
            <a:avLst>
              <a:gd name="adj1" fmla="val 50000"/>
              <a:gd name="adj2" fmla="val 42082"/>
            </a:avLst>
          </a:prstGeom>
          <a:solidFill>
            <a:srgbClr val="FFFF0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ko-KR" altLang="en-US" sz="2800" b="1">
              <a:solidFill>
                <a:srgbClr val="D60093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rgbClr val="D6009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아프리카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ko-KR" altLang="en-US" sz="2800" b="1">
              <a:solidFill>
                <a:srgbClr val="D60093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32784" name="Rectangle 19"/>
          <p:cNvSpPr>
            <a:spLocks noChangeArrowheads="1"/>
          </p:cNvSpPr>
          <p:nvPr/>
        </p:nvSpPr>
        <p:spPr bwMode="auto">
          <a:xfrm>
            <a:off x="1860550" y="1290638"/>
            <a:ext cx="71659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-127"/>
                <a:ea typeface="맑은 고딕" charset="-127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ko-KR" altLang="en-US" sz="2800" b="1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해외거주 한국인 </a:t>
            </a:r>
            <a:r>
              <a:rPr lang="en-US" altLang="ko-KR" sz="2800" b="1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7,430,664</a:t>
            </a:r>
            <a:r>
              <a:rPr lang="ko-KR" altLang="en-US" sz="2800" b="1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명</a:t>
            </a:r>
            <a:r>
              <a:rPr lang="en-US" altLang="ko-KR" sz="2800" b="1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(2016</a:t>
            </a:r>
            <a:r>
              <a:rPr lang="ko-KR" altLang="en-US" sz="2800" b="1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년</a:t>
            </a:r>
            <a:r>
              <a:rPr lang="en-US" altLang="ko-KR" sz="2800" b="1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)</a:t>
            </a:r>
            <a:endParaRPr lang="en-US" altLang="ko-KR" sz="2800">
              <a:solidFill>
                <a:srgbClr val="0070C0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2306" name="Rectangle 20"/>
          <p:cNvSpPr>
            <a:spLocks noChangeArrowheads="1"/>
          </p:cNvSpPr>
          <p:nvPr/>
        </p:nvSpPr>
        <p:spPr bwMode="auto">
          <a:xfrm>
            <a:off x="250825" y="333375"/>
            <a:ext cx="6048375" cy="6477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9" tIns="45715" rIns="91429" bIns="45715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ko-KR" sz="3600" b="1" dirty="0" smtClean="0">
              <a:solidFill>
                <a:srgbClr val="990099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eaLnBrk="1" latin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ko-KR" altLang="en-US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외국으로 가는 한국사람들</a:t>
            </a:r>
            <a:endParaRPr lang="en-US" altLang="ko-KR" sz="4000" b="1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eaLnBrk="1" latin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ko-KR" altLang="en-US" sz="3600" b="1" dirty="0" smtClean="0">
              <a:solidFill>
                <a:srgbClr val="990099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94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10120" y="404664"/>
            <a:ext cx="604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 sz="4000" b="1" dirty="0">
                <a:latin typeface="NanumBarunGothic" charset="-127"/>
                <a:ea typeface="NanumBarunGothic" charset="-127"/>
                <a:cs typeface="NanumBarunGothic" charset="-127"/>
              </a:rPr>
              <a:t>한국으로 오는 사람들</a:t>
            </a:r>
          </a:p>
        </p:txBody>
      </p:sp>
      <p:sp>
        <p:nvSpPr>
          <p:cNvPr id="5" name="칠각형 4"/>
          <p:cNvSpPr/>
          <p:nvPr/>
        </p:nvSpPr>
        <p:spPr>
          <a:xfrm>
            <a:off x="845365" y="1508635"/>
            <a:ext cx="2448272" cy="230425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ko-KR" altLang="en-US" sz="2000" b="1" dirty="0">
                <a:solidFill>
                  <a:srgbClr val="FFFF00"/>
                </a:solidFill>
                <a:latin typeface="+mj-ea"/>
                <a:ea typeface="+mj-ea"/>
              </a:rPr>
              <a:t>한국 인구</a:t>
            </a:r>
            <a:endParaRPr lang="en-US" altLang="ko-KR" sz="2000" b="1" dirty="0">
              <a:solidFill>
                <a:srgbClr val="FFFF00"/>
              </a:solidFill>
              <a:latin typeface="+mj-ea"/>
              <a:ea typeface="+mj-ea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b="1" dirty="0">
                <a:solidFill>
                  <a:srgbClr val="FFFF00"/>
                </a:solidFill>
                <a:latin typeface="+mj-ea"/>
                <a:ea typeface="+mj-ea"/>
              </a:rPr>
              <a:t>5</a:t>
            </a:r>
            <a:r>
              <a:rPr lang="ko-KR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천</a:t>
            </a:r>
            <a:r>
              <a:rPr lang="en-US" altLang="ko-KR" sz="2000" b="1" dirty="0" smtClean="0">
                <a:solidFill>
                  <a:srgbClr val="FFFF00"/>
                </a:solidFill>
                <a:latin typeface="+mj-ea"/>
                <a:ea typeface="+mj-ea"/>
              </a:rPr>
              <a:t>169</a:t>
            </a:r>
            <a:r>
              <a:rPr lang="ko-KR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만명</a:t>
            </a:r>
            <a:endParaRPr lang="en-US" altLang="ko-KR" sz="20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b="1" dirty="0" smtClean="0">
                <a:solidFill>
                  <a:srgbClr val="FFFF00"/>
                </a:solidFill>
                <a:latin typeface="+mj-ea"/>
                <a:ea typeface="+mj-ea"/>
              </a:rPr>
              <a:t>(2016</a:t>
            </a:r>
            <a:r>
              <a:rPr lang="ko-KR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년</a:t>
            </a:r>
            <a:r>
              <a:rPr lang="en-US" altLang="ko-KR" sz="2000" b="1" dirty="0" smtClean="0">
                <a:solidFill>
                  <a:srgbClr val="FFFF00"/>
                </a:solidFill>
                <a:latin typeface="+mj-ea"/>
                <a:ea typeface="+mj-ea"/>
              </a:rPr>
              <a:t>)</a:t>
            </a:r>
            <a:endParaRPr lang="en-US" altLang="ko-KR" sz="20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6" name="칠각형 5"/>
          <p:cNvSpPr/>
          <p:nvPr/>
        </p:nvSpPr>
        <p:spPr>
          <a:xfrm>
            <a:off x="5696881" y="1448780"/>
            <a:ext cx="2448272" cy="22682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2000" b="1" dirty="0">
                <a:solidFill>
                  <a:srgbClr val="FFFF00"/>
                </a:solidFill>
                <a:latin typeface="+mj-ea"/>
                <a:ea typeface="+mj-ea"/>
              </a:rPr>
              <a:t>한국 내 </a:t>
            </a:r>
            <a:r>
              <a:rPr lang="ko-KR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이주민</a:t>
            </a:r>
            <a:endParaRPr lang="en-US" altLang="ko-KR" sz="20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 algn="ctr">
              <a:lnSpc>
                <a:spcPct val="80000"/>
              </a:lnSpc>
            </a:pPr>
            <a:r>
              <a:rPr lang="ko-KR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>
                <a:solidFill>
                  <a:srgbClr val="FFFF00"/>
                </a:solidFill>
                <a:latin typeface="+mj-ea"/>
                <a:ea typeface="+mj-ea"/>
              </a:rPr>
              <a:t>2016</a:t>
            </a:r>
            <a:r>
              <a:rPr lang="ko-KR" altLang="en-US" sz="2000" b="1" dirty="0">
                <a:solidFill>
                  <a:srgbClr val="FFFF00"/>
                </a:solidFill>
                <a:latin typeface="+mj-ea"/>
                <a:ea typeface="+mj-ea"/>
              </a:rPr>
              <a:t>년</a:t>
            </a:r>
          </a:p>
          <a:p>
            <a:pPr algn="ctr">
              <a:lnSpc>
                <a:spcPct val="80000"/>
              </a:lnSpc>
            </a:pPr>
            <a:r>
              <a:rPr lang="en-US" altLang="ko-KR" sz="2000" b="1" dirty="0">
                <a:solidFill>
                  <a:srgbClr val="FFFF00"/>
                </a:solidFill>
                <a:latin typeface="+mj-ea"/>
                <a:ea typeface="+mj-ea"/>
              </a:rPr>
              <a:t>176</a:t>
            </a:r>
            <a:r>
              <a:rPr lang="ko-KR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만여명</a:t>
            </a:r>
            <a:endParaRPr lang="en-US" altLang="ko-KR" sz="20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 algn="ctr">
              <a:lnSpc>
                <a:spcPct val="80000"/>
              </a:lnSpc>
            </a:pPr>
            <a:r>
              <a:rPr lang="en-US" altLang="ko-KR" sz="2000" b="1" dirty="0" smtClean="0">
                <a:solidFill>
                  <a:srgbClr val="FFFF00"/>
                </a:solidFill>
                <a:latin typeface="+mj-ea"/>
                <a:ea typeface="+mj-ea"/>
              </a:rPr>
              <a:t>(</a:t>
            </a:r>
            <a:r>
              <a:rPr lang="en-US" altLang="ko-KR" sz="2000" b="1" dirty="0">
                <a:solidFill>
                  <a:srgbClr val="FFFF00"/>
                </a:solidFill>
                <a:latin typeface="+mj-ea"/>
                <a:ea typeface="+mj-ea"/>
              </a:rPr>
              <a:t>3.4%)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859395" y="4124740"/>
            <a:ext cx="2474913" cy="2496060"/>
            <a:chOff x="832045" y="4149080"/>
            <a:chExt cx="2474913" cy="229870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45" y="4149080"/>
              <a:ext cx="2474913" cy="229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직사각형 8"/>
            <p:cNvSpPr/>
            <p:nvPr/>
          </p:nvSpPr>
          <p:spPr>
            <a:xfrm>
              <a:off x="1133872" y="4733332"/>
              <a:ext cx="1925960" cy="1218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rgbClr val="FFFF00"/>
                  </a:solidFill>
                  <a:latin typeface="+mj-ea"/>
                  <a:ea typeface="+mj-ea"/>
                </a:rPr>
                <a:t>지구촌</a:t>
              </a:r>
              <a:endParaRPr lang="en-US" altLang="ko-KR" sz="2000" b="1" dirty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pPr algn="ctr"/>
              <a:r>
                <a:rPr lang="en-US" altLang="ko-KR" sz="20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188</a:t>
              </a:r>
              <a:r>
                <a:rPr lang="ko-KR" altLang="en-US" sz="20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개 </a:t>
              </a:r>
              <a:r>
                <a:rPr lang="ko-KR" altLang="en-US" sz="2000" b="1" dirty="0">
                  <a:solidFill>
                    <a:srgbClr val="FFFF00"/>
                  </a:solidFill>
                  <a:latin typeface="+mj-ea"/>
                  <a:ea typeface="+mj-ea"/>
                </a:rPr>
                <a:t>나라에서</a:t>
              </a:r>
              <a:endParaRPr lang="en-US" altLang="ko-KR" sz="2000" b="1" dirty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2000" b="1" dirty="0">
                  <a:solidFill>
                    <a:srgbClr val="FFFF00"/>
                  </a:solidFill>
                  <a:latin typeface="+mj-ea"/>
                  <a:ea typeface="+mj-ea"/>
                </a:rPr>
                <a:t>왔어요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696881" y="4130487"/>
            <a:ext cx="2474913" cy="2496060"/>
            <a:chOff x="5820881" y="3997568"/>
            <a:chExt cx="2474913" cy="2298700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881" y="3997568"/>
              <a:ext cx="2474913" cy="229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직사각형 11"/>
            <p:cNvSpPr/>
            <p:nvPr/>
          </p:nvSpPr>
          <p:spPr>
            <a:xfrm>
              <a:off x="6090794" y="4485199"/>
              <a:ext cx="1935088" cy="1218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rgbClr val="FFFF00"/>
                  </a:solidFill>
                  <a:latin typeface="+mj-ea"/>
                  <a:ea typeface="+mj-ea"/>
                </a:rPr>
                <a:t>한국 내 </a:t>
              </a:r>
            </a:p>
            <a:p>
              <a:pPr algn="ctr"/>
              <a:r>
                <a:rPr lang="ko-KR" altLang="en-US" sz="2000" b="1" dirty="0">
                  <a:solidFill>
                    <a:srgbClr val="FFFF00"/>
                  </a:solidFill>
                  <a:latin typeface="+mj-ea"/>
                  <a:ea typeface="+mj-ea"/>
                </a:rPr>
                <a:t>인도네시아인</a:t>
              </a:r>
              <a:endParaRPr lang="en-US" altLang="ko-KR" sz="2000" b="1" dirty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pPr algn="ctr"/>
              <a:endParaRPr lang="ko-KR" altLang="en-US" sz="2000" b="1" dirty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pPr algn="ctr"/>
              <a:r>
                <a:rPr lang="en-US" altLang="ko-KR" sz="20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47,000 </a:t>
              </a:r>
              <a:r>
                <a:rPr lang="ko-KR" altLang="en-US" sz="2000" b="1" dirty="0">
                  <a:solidFill>
                    <a:srgbClr val="FFFF00"/>
                  </a:solidFill>
                  <a:latin typeface="+mj-ea"/>
                  <a:ea typeface="+mj-ea"/>
                </a:rPr>
                <a:t>명</a:t>
              </a:r>
              <a:endParaRPr lang="en-US" altLang="ko-KR" sz="2000" b="1" dirty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3" name="왼쪽/오른쪽/위쪽/아래쪽 화살표 12"/>
          <p:cNvSpPr/>
          <p:nvPr/>
        </p:nvSpPr>
        <p:spPr>
          <a:xfrm rot="18623724">
            <a:off x="3147402" y="2889166"/>
            <a:ext cx="2756826" cy="2756700"/>
          </a:xfrm>
          <a:prstGeom prst="quadArrow">
            <a:avLst>
              <a:gd name="adj1" fmla="val 22500"/>
              <a:gd name="adj2" fmla="val 22500"/>
              <a:gd name="adj3" fmla="val 139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53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</TotalTime>
  <Words>576</Words>
  <Application>Microsoft Macintosh PowerPoint</Application>
  <PresentationFormat>화면 슬라이드 쇼(4:3)</PresentationFormat>
  <Paragraphs>188</Paragraphs>
  <Slides>41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52" baseType="lpstr">
      <vt:lpstr>굴림</vt:lpstr>
      <vt:lpstr>맑은 고딕</vt:lpstr>
      <vt:lpstr>한컴 바겐세일 B</vt:lpstr>
      <vt:lpstr>Calibri</vt:lpstr>
      <vt:lpstr>HY신명조</vt:lpstr>
      <vt:lpstr>HY엽서L</vt:lpstr>
      <vt:lpstr>NanumBarunGothic</vt:lpstr>
      <vt:lpstr>Arial</vt:lpstr>
      <vt:lpstr>Symbol</vt:lpstr>
      <vt:lpstr>Wingdings</vt:lpstr>
      <vt:lpstr>Office 테마</vt:lpstr>
      <vt:lpstr>PowerPoint 프레젠테이션</vt:lpstr>
      <vt:lpstr>PowerPoint 프레젠테이션</vt:lpstr>
      <vt:lpstr>PowerPoint 프레젠테이션</vt:lpstr>
      <vt:lpstr> 옛날옛날부터 옮겨다니며 살았던 지구촌 사람들</vt:lpstr>
      <vt:lpstr>PowerPoint 프레젠테이션</vt:lpstr>
      <vt:lpstr>어떤 일이 일어나고 있을까?</vt:lpstr>
      <vt:lpstr>PowerPoint 프레젠테이션</vt:lpstr>
      <vt:lpstr>PowerPoint 프레젠테이션</vt:lpstr>
      <vt:lpstr>PowerPoint 프레젠테이션</vt:lpstr>
      <vt:lpstr>한국의 인도네시아 사람들</vt:lpstr>
      <vt:lpstr>PowerPoint 프레젠테이션</vt:lpstr>
      <vt:lpstr>PowerPoint 프레젠테이션</vt:lpstr>
      <vt:lpstr>PowerPoint 프레젠테이션</vt:lpstr>
      <vt:lpstr>동화에 나온   인도네시아어,   배워볼까요?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인도네시아 과일</vt:lpstr>
      <vt:lpstr>PowerPoint 프레젠테이션</vt:lpstr>
      <vt:lpstr>PowerPoint 프레젠테이션</vt:lpstr>
      <vt:lpstr>코코넛으로~~~?</vt:lpstr>
      <vt:lpstr>PowerPoint 프레젠테이션</vt:lpstr>
      <vt:lpstr>PowerPoint 프레젠테이션</vt:lpstr>
      <vt:lpstr>PowerPoint 프레젠테이션</vt:lpstr>
      <vt:lpstr>PowerPoint 프레젠테이션</vt:lpstr>
      <vt:lpstr>인도네시아 공기놀이 – 나스뺄 </vt:lpstr>
      <vt:lpstr>PowerPoint 프레젠테이션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문화다양성존중을 위한  다문화 이해수업</dc:title>
  <dc:creator>mycom</dc:creator>
  <cp:lastModifiedBy>Microsoft Office 사용자</cp:lastModifiedBy>
  <cp:revision>184</cp:revision>
  <dcterms:created xsi:type="dcterms:W3CDTF">2018-06-30T01:16:11Z</dcterms:created>
  <dcterms:modified xsi:type="dcterms:W3CDTF">2019-03-06T07:25:44Z</dcterms:modified>
</cp:coreProperties>
</file>