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wav" ContentType="audio/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56"/>
  </p:notesMasterIdLst>
  <p:handoutMasterIdLst>
    <p:handoutMasterId r:id="rId57"/>
  </p:handoutMasterIdLst>
  <p:sldIdLst>
    <p:sldId id="473" r:id="rId3"/>
    <p:sldId id="474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53" r:id="rId14"/>
    <p:sldId id="454" r:id="rId15"/>
    <p:sldId id="455" r:id="rId16"/>
    <p:sldId id="384" r:id="rId17"/>
    <p:sldId id="385" r:id="rId18"/>
    <p:sldId id="386" r:id="rId19"/>
    <p:sldId id="337" r:id="rId20"/>
    <p:sldId id="349" r:id="rId21"/>
    <p:sldId id="468" r:id="rId22"/>
    <p:sldId id="395" r:id="rId23"/>
    <p:sldId id="396" r:id="rId24"/>
    <p:sldId id="443" r:id="rId25"/>
    <p:sldId id="285" r:id="rId26"/>
    <p:sldId id="399" r:id="rId27"/>
    <p:sldId id="360" r:id="rId28"/>
    <p:sldId id="341" r:id="rId29"/>
    <p:sldId id="388" r:id="rId30"/>
    <p:sldId id="389" r:id="rId31"/>
    <p:sldId id="390" r:id="rId32"/>
    <p:sldId id="391" r:id="rId33"/>
    <p:sldId id="425" r:id="rId34"/>
    <p:sldId id="420" r:id="rId35"/>
    <p:sldId id="421" r:id="rId36"/>
    <p:sldId id="422" r:id="rId37"/>
    <p:sldId id="423" r:id="rId38"/>
    <p:sldId id="424" r:id="rId39"/>
    <p:sldId id="426" r:id="rId40"/>
    <p:sldId id="427" r:id="rId41"/>
    <p:sldId id="340" r:id="rId42"/>
    <p:sldId id="429" r:id="rId43"/>
    <p:sldId id="444" r:id="rId44"/>
    <p:sldId id="445" r:id="rId45"/>
    <p:sldId id="446" r:id="rId46"/>
    <p:sldId id="458" r:id="rId47"/>
    <p:sldId id="461" r:id="rId48"/>
    <p:sldId id="459" r:id="rId49"/>
    <p:sldId id="460" r:id="rId50"/>
    <p:sldId id="431" r:id="rId51"/>
    <p:sldId id="466" r:id="rId52"/>
    <p:sldId id="447" r:id="rId53"/>
    <p:sldId id="469" r:id="rId54"/>
    <p:sldId id="463" r:id="rId55"/>
  </p:sldIdLst>
  <p:sldSz cx="9144000" cy="6858000" type="screen4x3"/>
  <p:notesSz cx="6858000" cy="9144000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sz="5900" b="1" kern="1200">
        <a:solidFill>
          <a:srgbClr val="D644BE"/>
        </a:solidFill>
        <a:latin typeface="산돌광수 L" pitchFamily="18" charset="-127"/>
        <a:ea typeface="산돌광수 L" pitchFamily="18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sz="5900" b="1" kern="1200">
        <a:solidFill>
          <a:srgbClr val="D644BE"/>
        </a:solidFill>
        <a:latin typeface="산돌광수 L" pitchFamily="18" charset="-127"/>
        <a:ea typeface="산돌광수 L" pitchFamily="18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sz="5900" b="1" kern="1200">
        <a:solidFill>
          <a:srgbClr val="D644BE"/>
        </a:solidFill>
        <a:latin typeface="산돌광수 L" pitchFamily="18" charset="-127"/>
        <a:ea typeface="산돌광수 L" pitchFamily="18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sz="5900" b="1" kern="1200">
        <a:solidFill>
          <a:srgbClr val="D644BE"/>
        </a:solidFill>
        <a:latin typeface="산돌광수 L" pitchFamily="18" charset="-127"/>
        <a:ea typeface="산돌광수 L" pitchFamily="18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sz="5900" b="1" kern="1200">
        <a:solidFill>
          <a:srgbClr val="D644BE"/>
        </a:solidFill>
        <a:latin typeface="산돌광수 L" pitchFamily="18" charset="-127"/>
        <a:ea typeface="산돌광수 L" pitchFamily="18" charset="-127"/>
        <a:cs typeface="+mn-cs"/>
      </a:defRPr>
    </a:lvl5pPr>
    <a:lvl6pPr marL="2286000" algn="l" defTabSz="914400" rtl="0" eaLnBrk="1" latinLnBrk="1" hangingPunct="1">
      <a:defRPr kumimoji="1" sz="5900" b="1" kern="1200">
        <a:solidFill>
          <a:srgbClr val="D644BE"/>
        </a:solidFill>
        <a:latin typeface="산돌광수 L" pitchFamily="18" charset="-127"/>
        <a:ea typeface="산돌광수 L" pitchFamily="18" charset="-127"/>
        <a:cs typeface="+mn-cs"/>
      </a:defRPr>
    </a:lvl6pPr>
    <a:lvl7pPr marL="2743200" algn="l" defTabSz="914400" rtl="0" eaLnBrk="1" latinLnBrk="1" hangingPunct="1">
      <a:defRPr kumimoji="1" sz="5900" b="1" kern="1200">
        <a:solidFill>
          <a:srgbClr val="D644BE"/>
        </a:solidFill>
        <a:latin typeface="산돌광수 L" pitchFamily="18" charset="-127"/>
        <a:ea typeface="산돌광수 L" pitchFamily="18" charset="-127"/>
        <a:cs typeface="+mn-cs"/>
      </a:defRPr>
    </a:lvl7pPr>
    <a:lvl8pPr marL="3200400" algn="l" defTabSz="914400" rtl="0" eaLnBrk="1" latinLnBrk="1" hangingPunct="1">
      <a:defRPr kumimoji="1" sz="5900" b="1" kern="1200">
        <a:solidFill>
          <a:srgbClr val="D644BE"/>
        </a:solidFill>
        <a:latin typeface="산돌광수 L" pitchFamily="18" charset="-127"/>
        <a:ea typeface="산돌광수 L" pitchFamily="18" charset="-127"/>
        <a:cs typeface="+mn-cs"/>
      </a:defRPr>
    </a:lvl8pPr>
    <a:lvl9pPr marL="3657600" algn="l" defTabSz="914400" rtl="0" eaLnBrk="1" latinLnBrk="1" hangingPunct="1">
      <a:defRPr kumimoji="1" sz="5900" b="1" kern="1200">
        <a:solidFill>
          <a:srgbClr val="D644BE"/>
        </a:solidFill>
        <a:latin typeface="산돌광수 L" pitchFamily="18" charset="-127"/>
        <a:ea typeface="산돌광수 L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9B57"/>
    <a:srgbClr val="E30D97"/>
    <a:srgbClr val="9900CC"/>
    <a:srgbClr val="0000FF"/>
    <a:srgbClr val="FF5050"/>
    <a:srgbClr val="FFFFCC"/>
    <a:srgbClr val="E61ABF"/>
    <a:srgbClr val="DAC106"/>
    <a:srgbClr val="66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7" autoAdjust="0"/>
    <p:restoredTop sz="86422" autoAdjust="0"/>
  </p:normalViewPr>
  <p:slideViewPr>
    <p:cSldViewPr>
      <p:cViewPr varScale="1">
        <p:scale>
          <a:sx n="88" d="100"/>
          <a:sy n="88" d="100"/>
        </p:scale>
        <p:origin x="3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39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4344"/>
    </p:cViewPr>
  </p:sorterViewPr>
  <p:notesViewPr>
    <p:cSldViewPr>
      <p:cViewPr varScale="1">
        <p:scale>
          <a:sx n="68" d="100"/>
          <a:sy n="68" d="100"/>
        </p:scale>
        <p:origin x="-195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4BB1365-D84B-411A-9C29-D6E63378A421}" type="datetimeFigureOut">
              <a:rPr lang="ko-KR" altLang="en-US"/>
              <a:pPr>
                <a:defRPr/>
              </a:pPr>
              <a:t>2019. 3. 6.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E150D74-622D-4F6F-967A-008E751168F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7232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2"/>
                </a:solidFill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8A89B47F-6885-4DDC-9F35-AC83042BD2A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40639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45D6FC-EE9D-4898-86A9-797035F25828}" type="slidenum">
              <a:rPr lang="ko-KR" altLang="en-US" smtClean="0"/>
              <a:pPr>
                <a:defRPr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6307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89B47F-6885-4DDC-9F35-AC83042BD2A5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9095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89B47F-6885-4DDC-9F35-AC83042BD2A5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2714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89B47F-6885-4DDC-9F35-AC83042BD2A5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105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45D6FC-EE9D-4898-86A9-797035F25828}" type="slidenum">
              <a:rPr lang="ko-KR" altLang="en-US" smtClean="0"/>
              <a:pPr>
                <a:defRPr/>
              </a:pPr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2658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45D6FC-EE9D-4898-86A9-797035F25828}" type="slidenum">
              <a:rPr lang="ko-KR" altLang="en-US" smtClean="0"/>
              <a:pPr>
                <a:defRPr/>
              </a:pPr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620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ko-KR" altLang="en-US" smtClean="0"/>
              <a:t>마스터 부제목 스타일 편집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87971-83D2-4573-BB67-B7EF1C661DA5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D548A2-5617-4434-A702-463387299B63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E78FF-2234-4E06-83F5-41845394C7EB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BD1B9-E21D-E442-B09C-7DF0100A47A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3EB54-317F-5649-B1A7-16042425542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099D6-E576-1D4C-9C46-0044B26E6BE8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6769-F6AE-9140-9E63-4ED3FDCD553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2E347-25B2-BD41-9A51-F27EB9B76E08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DB9CB-F1A5-E646-8C88-CE1C4F4248C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AAA6E-5AA3-3A45-878B-3B02A30BED9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1A395-63CF-0240-A377-1743C09FFE9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F7CE-F45F-3849-A7D0-925AEB169FF9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17C43-9381-D142-966D-170D85E62BD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84A1-F6C6-7142-888A-62A5DD550A0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8F08-BA0A-8D40-969E-9D683FAD2CB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E4FA3-6450-0C4A-A3C9-BCB69C59504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5C454-8130-C741-87E6-1C323921D09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73A0-15B0-0342-85EC-3731A419152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D43FF-82BE-1D41-8240-002818D27680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78C3E-D8B4-4317-BADC-FB6DAA97D7BC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90854-BF1D-8B40-9C11-87C66AE7AD93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40B51-3B11-424A-9AAB-8B1BCFEFFA5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4D78-B951-5A44-BEC3-607167671C0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78308-05C4-D44B-9508-9D677682A58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6AE4F-7B6A-DA45-9241-CED6DFCE3891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D4631-C6F6-284C-B96E-3627F9BE208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FF1582-AAB7-49D7-9A16-5CFE03B2629A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92047-CF0F-4D00-B928-20853E051F22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9FBAE-3EFE-4EE9-9439-A97C6143DDC6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7ECA4-2894-4D8E-9000-A121B003BA91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42850-49BD-41BB-8645-12AB79B1C796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FF595-B0AB-46B9-A1CE-4C9EDDA9F474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7673BF-9D70-4980-A59F-8B06EDEDE187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F42850-49BD-41BB-8645-12AB79B1C796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8913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0EE127-C963-144F-ADEC-7A4A5C0EDC30}" type="datetimeFigureOut">
              <a:rPr lang="ko-KR" alt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2019. 3. 6.</a:t>
            </a:fld>
            <a:endParaRPr lang="ko-KR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 smtClean="0">
                <a:solidFill>
                  <a:srgbClr val="898989"/>
                </a:solidFill>
                <a:latin typeface="맑은 고딕" charset="-127"/>
              </a:defRPr>
            </a:lvl1pPr>
          </a:lstStyle>
          <a:p>
            <a:pPr>
              <a:defRPr/>
            </a:pPr>
            <a:fld id="{1DD5568A-94E0-7343-AEA5-20FE2DC09F0A}" type="slidenum">
              <a:rPr lang="ko-KR" altLang="en-US" b="0">
                <a:ea typeface="맑은 고딕" charset="-127"/>
              </a:rPr>
              <a:pPr>
                <a:defRPr/>
              </a:pPr>
              <a:t>‹#›</a:t>
            </a:fld>
            <a:endParaRPr lang="en-US" altLang="ko-KR" b="0">
              <a:ea typeface="맑은 고딕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12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ollybolly.org/cartoon/%ed%95%84%eb%9e%80%eb%8f%85%ea%b3%bc-%ea%b8%88-%eb%8b%ac%ea%b1%80%ec%9d%84-%eb%82%b3%eb%8a%94-%eb%8b%ad-1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3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source=images&amp;cd=&amp;cad=rja&amp;uact=8&amp;ved=0ahUKEwj37PvNupvUAhWEkJQKHTqlAnoQjRwIBw&amp;url=http://www.filipinofoodsrecipes.com/sinigang-na-hipon-sinigang-recipe/&amp;psig=AFQjCNFlUBu2EA4_C2l1FEZEvKHa21Kg0w&amp;ust=1496365652599241" TargetMode="External"/><Relationship Id="rId4" Type="http://schemas.openxmlformats.org/officeDocument/2006/relationships/image" Target="../media/image43.jpeg"/><Relationship Id="rId5" Type="http://schemas.openxmlformats.org/officeDocument/2006/relationships/hyperlink" Target="http://www.google.co.kr/url?sa=i&amp;rct=j&amp;q=&amp;esrc=s&amp;source=images&amp;cd=&amp;cad=rja&amp;uact=8&amp;ved=0ahUKEwj9tMSOu5vUAhWBtpQKHfNRA-AQjRwIBw&amp;url=http://pinoyfoodrecipe.blogspot.com/2013/04/sinigang-na-manok-chicken-in-sour-soup.html&amp;psig=AFQjCNFqoqbLdDDnXGelmN8jkDDC_tEECQ&amp;ust=1496365733718504" TargetMode="External"/><Relationship Id="rId6" Type="http://schemas.openxmlformats.org/officeDocument/2006/relationships/image" Target="../media/image44.jpeg"/><Relationship Id="rId7" Type="http://schemas.openxmlformats.org/officeDocument/2006/relationships/hyperlink" Target="http://www.google.co.kr/url?sa=i&amp;rct=j&amp;q=&amp;esrc=s&amp;source=images&amp;cd=&amp;cad=rja&amp;uact=8&amp;ved=0ahUKEwi-ubSDvJvUAhXIq5QKHSshC8cQjRwIBw&amp;url=http://www.overseaspinoycooking.com/2007/08/sinigang-na-baka-spareribs.html&amp;psig=AFQjCNG8glcMh5prn3umeN0UOmVj7vFF1Q&amp;ust=1496366021488773" TargetMode="External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jpeg"/><Relationship Id="rId5" Type="http://schemas.openxmlformats.org/officeDocument/2006/relationships/image" Target="../media/image11.gif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4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url?sa=i&amp;rct=j&amp;q=&amp;esrc=s&amp;source=imgres&amp;cd=&amp;cad=rja&amp;uact=8&amp;ved=2ahUKEwiRiPva1bncAhWCfbwKHa4eCpIQjRx6BAgBEAU&amp;url=http://mythology.wikia.com/wiki/Sarimanok&amp;psig=AOvVaw3r1WW3vqp9W7fHPN6fs6K6&amp;ust=1532588097153787" TargetMode="External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그림 9" descr="꾸미기_des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636838"/>
            <a:ext cx="5080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538163" y="738188"/>
            <a:ext cx="8280400" cy="1754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rgbClr val="0BD0D9"/>
              </a:buClr>
              <a:buSzPct val="95000"/>
              <a:buFont typeface="HY신명조" panose="02030600000101010101" pitchFamily="18" charset="-127"/>
              <a:buChar char=""/>
              <a:defRPr sz="260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defRPr>
            </a:lvl1pPr>
            <a:lvl2pPr marL="742950" indent="-285750" latinLnBrk="1">
              <a:spcBef>
                <a:spcPct val="20000"/>
              </a:spcBef>
              <a:buClr>
                <a:schemeClr val="accent1"/>
              </a:buClr>
              <a:buSzPct val="85000"/>
              <a:buFont typeface="HY신명조" panose="02030600000101010101" pitchFamily="18" charset="-127"/>
              <a:buChar char=""/>
              <a:defRPr sz="240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2"/>
              </a:buClr>
              <a:buSzPct val="70000"/>
              <a:buFont typeface="HY신명조" panose="02030600000101010101" pitchFamily="18" charset="-127"/>
              <a:buChar char=""/>
              <a:defRPr sz="210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defRPr>
            </a:lvl3pPr>
            <a:lvl4pPr marL="1600200" indent="-228600" latinLnBrk="1">
              <a:spcBef>
                <a:spcPct val="20000"/>
              </a:spcBef>
              <a:buClr>
                <a:srgbClr val="0BD0D9"/>
              </a:buClr>
              <a:buSzPct val="65000"/>
              <a:buFont typeface="HY신명조" panose="02030600000101010101" pitchFamily="18" charset="-127"/>
              <a:buChar char=""/>
              <a:defRPr sz="200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defRPr>
            </a:lvl4pPr>
            <a:lvl5pPr marL="2057400" indent="-228600" latinLnBrk="1">
              <a:spcBef>
                <a:spcPct val="20000"/>
              </a:spcBef>
              <a:buClr>
                <a:srgbClr val="10CF9B"/>
              </a:buClr>
              <a:buSzPct val="65000"/>
              <a:buFont typeface="HY신명조" panose="02030600000101010101" pitchFamily="18" charset="-127"/>
              <a:buChar char=""/>
              <a:defRPr sz="200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HY신명조" panose="02030600000101010101" pitchFamily="18" charset="-127"/>
              <a:buChar char=""/>
              <a:defRPr sz="200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HY신명조" panose="02030600000101010101" pitchFamily="18" charset="-127"/>
              <a:buChar char=""/>
              <a:defRPr sz="200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HY신명조" panose="02030600000101010101" pitchFamily="18" charset="-127"/>
              <a:buChar char=""/>
              <a:defRPr sz="200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HY신명조" panose="02030600000101010101" pitchFamily="18" charset="-127"/>
              <a:buChar char=""/>
              <a:defRPr sz="2000">
                <a:solidFill>
                  <a:schemeClr val="tx1"/>
                </a:solidFill>
                <a:latin typeface="HY중고딕" panose="02030600000101010101" pitchFamily="18" charset="-127"/>
                <a:ea typeface="HY중고딕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HY신명조" panose="02030600000101010101" pitchFamily="18" charset="-127"/>
              <a:buNone/>
              <a:defRPr/>
            </a:pPr>
            <a:r>
              <a:rPr lang="ko-KR" altLang="en-US" sz="5400" dirty="0" smtClean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올리볼리동화와 함께 하는 </a:t>
            </a:r>
            <a:endParaRPr lang="en-US" altLang="ko-KR" sz="5400" dirty="0" smtClean="0">
              <a:ln w="11430"/>
              <a:solidFill>
                <a:srgbClr val="1F497D">
                  <a:lumMod val="75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spcBef>
                <a:spcPct val="0"/>
              </a:spcBef>
              <a:buClrTx/>
              <a:buSzTx/>
              <a:buFont typeface="HY신명조" panose="02030600000101010101" pitchFamily="18" charset="-127"/>
              <a:buNone/>
              <a:defRPr/>
            </a:pPr>
            <a:r>
              <a:rPr lang="ko-KR" altLang="en-US" sz="5400" dirty="0" smtClean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문화다양성 증진프로그램</a:t>
            </a:r>
            <a:endParaRPr lang="en-US" altLang="ko-KR" sz="5400" dirty="0" smtClean="0">
              <a:ln w="11430"/>
              <a:solidFill>
                <a:srgbClr val="1F497D">
                  <a:lumMod val="75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4189413" y="6237288"/>
            <a:ext cx="4981575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맑은 고딕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맑은 고딕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맑은 고딕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맑은 고딕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맑은 고딕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맑은 고딕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맑은 고딕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맑은 고딕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맑은 고딕" charset="-127"/>
              </a:defRPr>
            </a:lvl9pPr>
          </a:lstStyle>
          <a:p>
            <a:pPr algn="l">
              <a:buFont typeface="HY신명조" charset="0"/>
              <a:buNone/>
              <a:defRPr/>
            </a:pPr>
            <a:r>
              <a:rPr lang="ko-KR" altLang="en-US" sz="1800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자료 제작</a:t>
            </a:r>
            <a:r>
              <a:rPr lang="en-US" altLang="ko-KR" sz="1800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:</a:t>
            </a:r>
            <a:r>
              <a:rPr lang="ko-KR" altLang="en-US" sz="1800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외국인이주노동자인권을위한모임</a:t>
            </a:r>
            <a:endParaRPr lang="en-US" altLang="ko-KR" sz="1800" dirty="0" smtClean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613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idx="1"/>
          </p:nvPr>
        </p:nvSpPr>
        <p:spPr>
          <a:xfrm>
            <a:off x="250825" y="981075"/>
            <a:ext cx="8229600" cy="5329238"/>
          </a:xfrm>
        </p:spPr>
        <p:txBody>
          <a:bodyPr/>
          <a:lstStyle/>
          <a:p>
            <a:r>
              <a:rPr lang="ko-KR" altLang="en-US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나와 다르게 생긴 사람이 한국인</a:t>
            </a:r>
            <a:r>
              <a:rPr lang="en-US" altLang="ko-KR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!</a:t>
            </a:r>
            <a:endParaRPr lang="ko-KR" altLang="en-US" sz="2800" b="1">
              <a:solidFill>
                <a:srgbClr val="0070C0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r>
              <a:rPr lang="ko-KR" altLang="en-US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나와 같이 생긴 사람은 외국인</a:t>
            </a:r>
            <a:r>
              <a:rPr lang="en-US" altLang="ko-KR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? </a:t>
            </a:r>
          </a:p>
          <a:p>
            <a:r>
              <a:rPr lang="ko-KR" altLang="en-US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생김새나 출신나라보다</a:t>
            </a:r>
          </a:p>
          <a:p>
            <a:endParaRPr lang="en-US" altLang="ko-KR" sz="2800" b="1">
              <a:solidFill>
                <a:srgbClr val="0070C0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r>
              <a:rPr lang="ko-KR" altLang="en-US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이 땅에서</a:t>
            </a:r>
            <a:r>
              <a:rPr lang="en-US" altLang="ko-KR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  <a:r>
              <a:rPr lang="ko-KR" altLang="en-US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우리와 함께 </a:t>
            </a:r>
          </a:p>
          <a:p>
            <a:r>
              <a:rPr lang="ko-KR" altLang="en-US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살아가는 사람이 </a:t>
            </a:r>
          </a:p>
          <a:p>
            <a:r>
              <a:rPr lang="ko-KR" altLang="en-US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더욱 중요하지 않을까요</a:t>
            </a:r>
            <a:r>
              <a:rPr lang="en-US" altLang="ko-KR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? </a:t>
            </a:r>
          </a:p>
          <a:p>
            <a:endParaRPr lang="en-US" altLang="ko-KR" sz="2800" b="1">
              <a:solidFill>
                <a:srgbClr val="0070C0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buFont typeface="Symbol" charset="2"/>
              <a:buChar char="Þ"/>
            </a:pPr>
            <a:r>
              <a:rPr lang="ko-KR" altLang="en-US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우리 이웃들을 이해하기 위해</a:t>
            </a:r>
          </a:p>
          <a:p>
            <a:pPr>
              <a:buFont typeface="Symbol" charset="2"/>
              <a:buChar char="Þ"/>
            </a:pPr>
            <a:r>
              <a:rPr lang="ko-KR" altLang="en-US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이웃들이 온 곳에 대해 알아봅니다</a:t>
            </a:r>
            <a:r>
              <a:rPr lang="en-US" altLang="ko-KR" sz="28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</a:p>
          <a:p>
            <a:pPr>
              <a:buFont typeface="Symbol" charset="2"/>
              <a:buChar char="Þ"/>
            </a:pPr>
            <a:endParaRPr lang="ko-KR" altLang="en-US" b="1">
              <a:solidFill>
                <a:srgbClr val="9900FF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08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/>
          <a:lstStyle/>
          <a:p>
            <a:r>
              <a:rPr kumimoji="1" lang="ko-KR" altLang="en-US" b="1" dirty="0" smtClean="0">
                <a:latin typeface="NanumBarunGothic" charset="-127"/>
                <a:ea typeface="NanumBarunGothic" charset="-127"/>
                <a:cs typeface="NanumBarunGothic" charset="-127"/>
              </a:rPr>
              <a:t>올리볼리 그림동화 </a:t>
            </a:r>
            <a:r>
              <a:rPr kumimoji="1" lang="en-US" altLang="ko-KR" b="1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kumimoji="1" lang="en-US" altLang="ko-KR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kumimoji="1" lang="en-US" altLang="ko-KR" b="1" dirty="0" smtClean="0">
                <a:latin typeface="NanumBarunGothic" charset="-127"/>
                <a:ea typeface="NanumBarunGothic" charset="-127"/>
                <a:cs typeface="NanumBarunGothic" charset="-127"/>
              </a:rPr>
              <a:t>’</a:t>
            </a:r>
            <a:r>
              <a:rPr kumimoji="1" lang="ko-KR" altLang="en-US" b="1" dirty="0" smtClean="0">
                <a:latin typeface="NanumBarunGothic" charset="-127"/>
                <a:ea typeface="NanumBarunGothic" charset="-127"/>
                <a:cs typeface="NanumBarunGothic" charset="-127"/>
              </a:rPr>
              <a:t>필란독과 금달걀을 낳는 닭</a:t>
            </a:r>
            <a:r>
              <a:rPr kumimoji="1" lang="en-US" altLang="ko-KR" b="1" dirty="0" smtClean="0">
                <a:latin typeface="NanumBarunGothic" charset="-127"/>
                <a:ea typeface="NanumBarunGothic" charset="-127"/>
                <a:cs typeface="NanumBarunGothic" charset="-127"/>
              </a:rPr>
              <a:t>’</a:t>
            </a:r>
            <a:r>
              <a:rPr kumimoji="1" lang="ko-KR" altLang="en-US" b="1" dirty="0" smtClean="0"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kumimoji="1" lang="en-US" altLang="ko-KR" b="1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kumimoji="1" lang="en-US" altLang="ko-KR" b="1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kumimoji="1" lang="ko-KR" altLang="en-US" b="1" dirty="0" smtClean="0">
                <a:latin typeface="NanumBarunGothic" charset="-127"/>
                <a:ea typeface="NanumBarunGothic" charset="-127"/>
                <a:cs typeface="NanumBarunGothic" charset="-127"/>
              </a:rPr>
              <a:t>감상하기</a:t>
            </a:r>
            <a:endParaRPr kumimoji="1" lang="ko-KR" altLang="en-US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57908" y="4509120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0" dirty="0">
                <a:latin typeface="NanumBarunGothic" charset="-127"/>
                <a:ea typeface="NanumBarunGothic" charset="-127"/>
                <a:cs typeface="NanumBarunGothic" charset="-127"/>
                <a:hlinkClick r:id="rId2"/>
              </a:rPr>
              <a:t>http://ollybolly.org/cartoon/%ed%95%84%eb%9e%80%eb%8f%85%ea%b3%bc-%ea%b8%88-%eb%8b%ac%ea%b1%80%ec%9d%84-%eb%82%b3%eb%8a%94-%eb%8b%ad-1/</a:t>
            </a:r>
            <a:endParaRPr lang="ko-KR" altLang="en-US" sz="2400" b="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0276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500034" y="2285992"/>
            <a:ext cx="8229600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spc="-10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동화속</a:t>
            </a:r>
            <a:r>
              <a:rPr lang="ko-KR" altLang="en-US" sz="5400" spc="-10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낱말을 맞춰 보아요</a:t>
            </a:r>
            <a:r>
              <a:rPr lang="en-US" altLang="ko-KR" sz="5400" spc="-10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~^^</a:t>
            </a:r>
            <a:endParaRPr lang="ko-KR" altLang="en-US" sz="5400" spc="-10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371" y="4437112"/>
            <a:ext cx="3613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낱말 카드 맞추기</a:t>
            </a:r>
            <a:endParaRPr lang="ko-KR" altLang="en-US" sz="400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11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91000" y="3581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000750" y="39290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 sz="2800" b="1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476375" y="17732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 sz="2800" b="1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898525" y="1357298"/>
            <a:ext cx="2636838" cy="56197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달걀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31863" y="2325673"/>
            <a:ext cx="2638425" cy="56197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금</a:t>
            </a:r>
            <a:endParaRPr lang="ko-KR" altLang="en-US" sz="28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896938" y="3260711"/>
            <a:ext cx="2638425" cy="560388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닭</a:t>
            </a:r>
            <a:endParaRPr lang="ko-KR" altLang="en-US" sz="28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896938" y="4121136"/>
            <a:ext cx="2638425" cy="56197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4</a:t>
            </a:r>
            <a:r>
              <a:rPr lang="ko-KR" altLang="en-US" sz="28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개</a:t>
            </a:r>
            <a:endParaRPr lang="ko-KR" altLang="en-US" sz="28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896938" y="4984752"/>
            <a:ext cx="2638425" cy="561975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밤</a:t>
            </a:r>
            <a:endParaRPr lang="ko-KR" altLang="en-US" sz="28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5435600" y="1436673"/>
            <a:ext cx="2638425" cy="5603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이틀로그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5443538" y="2289160"/>
            <a:ext cx="2638425" cy="561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긴토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5443538" y="3260711"/>
            <a:ext cx="2638425" cy="561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마노크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>
            <a:off x="5470525" y="4137011"/>
            <a:ext cx="2638425" cy="561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아빳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5470525" y="5040299"/>
            <a:ext cx="2638425" cy="561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가비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9" name="AutoShape 26"/>
          <p:cNvSpPr>
            <a:spLocks noChangeArrowheads="1"/>
          </p:cNvSpPr>
          <p:nvPr/>
        </p:nvSpPr>
        <p:spPr bwMode="auto">
          <a:xfrm>
            <a:off x="4071934" y="140332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0" name="AutoShape 27"/>
          <p:cNvSpPr>
            <a:spLocks noChangeArrowheads="1"/>
          </p:cNvSpPr>
          <p:nvPr/>
        </p:nvSpPr>
        <p:spPr bwMode="auto">
          <a:xfrm>
            <a:off x="4071934" y="231456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2" name="AutoShape 29"/>
          <p:cNvSpPr>
            <a:spLocks noChangeArrowheads="1"/>
          </p:cNvSpPr>
          <p:nvPr/>
        </p:nvSpPr>
        <p:spPr bwMode="auto">
          <a:xfrm>
            <a:off x="4071934" y="3357549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3" name="AutoShape 30"/>
          <p:cNvSpPr>
            <a:spLocks noChangeArrowheads="1"/>
          </p:cNvSpPr>
          <p:nvPr/>
        </p:nvSpPr>
        <p:spPr bwMode="auto">
          <a:xfrm>
            <a:off x="4071934" y="418940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4" name="AutoShape 31"/>
          <p:cNvSpPr>
            <a:spLocks noChangeArrowheads="1"/>
          </p:cNvSpPr>
          <p:nvPr/>
        </p:nvSpPr>
        <p:spPr bwMode="auto">
          <a:xfrm>
            <a:off x="4071934" y="5060952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724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191000" y="3581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000750" y="39290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 sz="2800" b="1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476375" y="17732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 sz="2800" b="1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898525" y="1357298"/>
            <a:ext cx="2636838" cy="561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빗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31863" y="2325673"/>
            <a:ext cx="2638425" cy="561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귀걸이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962025" y="3208323"/>
            <a:ext cx="2638425" cy="561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반지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896938" y="4056058"/>
            <a:ext cx="2638425" cy="561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백성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896938" y="4913314"/>
            <a:ext cx="2638425" cy="561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꿈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5435600" y="1436673"/>
            <a:ext cx="2638425" cy="5603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수클라이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5443538" y="2341546"/>
            <a:ext cx="2638425" cy="561975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히카우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>
            <a:off x="5443538" y="3198802"/>
            <a:ext cx="2638425" cy="561975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씽씽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>
            <a:off x="5470525" y="4044945"/>
            <a:ext cx="2638425" cy="561975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따오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5470525" y="4913314"/>
            <a:ext cx="2638425" cy="561975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8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파낙이닙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9" name="AutoShape 26"/>
          <p:cNvSpPr>
            <a:spLocks noChangeArrowheads="1"/>
          </p:cNvSpPr>
          <p:nvPr/>
        </p:nvSpPr>
        <p:spPr bwMode="auto">
          <a:xfrm>
            <a:off x="4067175" y="140332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0" name="AutoShape 27"/>
          <p:cNvSpPr>
            <a:spLocks noChangeArrowheads="1"/>
          </p:cNvSpPr>
          <p:nvPr/>
        </p:nvSpPr>
        <p:spPr bwMode="auto">
          <a:xfrm>
            <a:off x="4071934" y="240345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1" name="AutoShape 28"/>
          <p:cNvSpPr>
            <a:spLocks noChangeArrowheads="1"/>
          </p:cNvSpPr>
          <p:nvPr/>
        </p:nvSpPr>
        <p:spPr bwMode="auto">
          <a:xfrm>
            <a:off x="4071934" y="3275002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3" name="AutoShape 30"/>
          <p:cNvSpPr>
            <a:spLocks noChangeArrowheads="1"/>
          </p:cNvSpPr>
          <p:nvPr/>
        </p:nvSpPr>
        <p:spPr bwMode="auto">
          <a:xfrm>
            <a:off x="4071934" y="413225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4" name="AutoShape 31"/>
          <p:cNvSpPr>
            <a:spLocks noChangeArrowheads="1"/>
          </p:cNvSpPr>
          <p:nvPr/>
        </p:nvSpPr>
        <p:spPr bwMode="auto">
          <a:xfrm>
            <a:off x="4071934" y="4989514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724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6" name="Picture 8" descr="세계의 지도 필리핀과 한국에 대한 이미지 검색결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80728"/>
            <a:ext cx="9044457" cy="5832648"/>
          </a:xfrm>
          <a:prstGeom prst="rect">
            <a:avLst/>
          </a:prstGeom>
          <a:noFill/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142844" y="-142900"/>
            <a:ext cx="83296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i="0" u="none" strike="noStrike" kern="1200" spc="50" normalizeH="0" baseline="0" noProof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NanumBarunGothic" charset="-127"/>
                <a:ea typeface="NanumBarunGothic" charset="-127"/>
                <a:cs typeface="NanumBarunGothic" charset="-127"/>
              </a:rPr>
              <a:t>필리핀은 어디에 있을까요</a:t>
            </a:r>
            <a:r>
              <a:rPr kumimoji="0" lang="en-US" altLang="ko-KR" sz="5400" i="0" u="none" strike="noStrike" kern="1200" spc="50" normalizeH="0" baseline="0" noProof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NanumBarunGothic" charset="-127"/>
                <a:ea typeface="NanumBarunGothic" charset="-127"/>
                <a:cs typeface="NanumBarunGothic" charset="-127"/>
              </a:rPr>
              <a:t>?</a:t>
            </a:r>
            <a:endParaRPr kumimoji="0" lang="ko-KR" altLang="en-US" sz="5400" i="0" u="none" strike="noStrike" kern="1200" spc="50" normalizeH="0" baseline="0" noProof="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929619" y="2643182"/>
            <a:ext cx="1214381" cy="504701"/>
          </a:xfrm>
          <a:prstGeom prst="wedgeRoundRectCallout">
            <a:avLst>
              <a:gd name="adj1" fmla="val -79897"/>
              <a:gd name="adj2" fmla="val 109690"/>
              <a:gd name="adj3" fmla="val 16667"/>
            </a:avLst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필리핀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 rot="10800000">
            <a:off x="5364088" y="1844825"/>
            <a:ext cx="1439862" cy="647700"/>
          </a:xfrm>
          <a:prstGeom prst="wedgeRoundRectCallout">
            <a:avLst>
              <a:gd name="adj1" fmla="val -98736"/>
              <a:gd name="adj2" fmla="val -63972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ko-KR" altLang="en-US" sz="36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한국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 rot="-172116">
            <a:off x="5910900" y="2755852"/>
            <a:ext cx="13981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40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4</a:t>
            </a:r>
            <a:r>
              <a:rPr kumimoji="0" lang="ko-KR" altLang="en-US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시간</a:t>
            </a:r>
            <a:endParaRPr kumimoji="0" lang="ko-KR" altLang="en-US" sz="40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78858" name="Picture 10" descr="1시간에 대한 이미지 검색결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3193" y="836712"/>
            <a:ext cx="1700807" cy="17008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C:\Users\Samsung\AppData\Local\Microsoft\Windows\Temporary Internet Files\Content.IE5\TNKCDF6U\MC90035209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916832"/>
            <a:ext cx="1152128" cy="74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8068E-6 C 0.0026 0.00232 0.00121 0.00347 0.00243 0.00787 C 0.00278 0.00879 0.0033 0.00926 0.00365 0.00995 C 0.00538 0.0162 0.00746 0.02244 0.0099 0.02684 C 0.01076 0.03031 0.01181 0.03331 0.01267 0.03678 C 0.01319 0.04049 0.01476 0.04696 0.01476 0.04696 C 0.0151 0.04951 0.01562 0.05205 0.01562 0.05483 C 0.01562 0.06986 0.0158 0.10364 0.01198 0.1189 C 0.01146 0.1226 0.01111 0.12561 0.01024 0.12908 C 0.01007 0.13001 0.01007 0.13116 0.0099 0.13232 C 0.00972 0.13325 0.00937 0.13556 0.00937 0.13602 " pathEditMode="relative" rAng="0" ptsTypes="ffffffffff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philip.PNG"/>
          <p:cNvPicPr>
            <a:picLocks noChangeAspect="1"/>
          </p:cNvPicPr>
          <p:nvPr/>
        </p:nvPicPr>
        <p:blipFill>
          <a:blip r:embed="rId2" cstate="print"/>
          <a:srcRect l="4189" t="4224" r="8231" b="10093"/>
          <a:stretch>
            <a:fillRect/>
          </a:stretch>
        </p:blipFill>
        <p:spPr>
          <a:xfrm>
            <a:off x="-36512" y="10282"/>
            <a:ext cx="6696743" cy="6847718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4" name="TextBox 13"/>
          <p:cNvSpPr txBox="1"/>
          <p:nvPr/>
        </p:nvSpPr>
        <p:spPr>
          <a:xfrm>
            <a:off x="4762944" y="54868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  섬</a:t>
            </a:r>
            <a:r>
              <a:rPr lang="en-US" altLang="ko-KR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:</a:t>
            </a:r>
            <a:endParaRPr lang="ko-KR" altLang="en-US" sz="40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6016" y="243308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언어</a:t>
            </a:r>
            <a:r>
              <a:rPr lang="en-US" altLang="ko-KR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: </a:t>
            </a:r>
            <a:endParaRPr lang="ko-KR" altLang="en-US" sz="40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2120" y="1785010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인구</a:t>
            </a:r>
            <a:r>
              <a:rPr lang="en-US" altLang="ko-KR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:</a:t>
            </a:r>
            <a:endParaRPr lang="ko-KR" altLang="en-US" sz="40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9678" y="1836113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  1</a:t>
            </a:r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억 </a:t>
            </a:r>
            <a:r>
              <a:rPr lang="en-US" altLang="ko-KR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1</a:t>
            </a:r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백만명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8331" y="2484185"/>
            <a:ext cx="1737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32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따갈로그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2501" y="611977"/>
            <a:ext cx="1627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7,107</a:t>
            </a:r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개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2627784" y="5440974"/>
            <a:ext cx="3384376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민다나오</a:t>
            </a:r>
            <a:r>
              <a:rPr lang="ko-KR" alt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1907704" y="3501008"/>
            <a:ext cx="3384376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비사야스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4" name="제목 1"/>
          <p:cNvSpPr txBox="1">
            <a:spLocks/>
          </p:cNvSpPr>
          <p:nvPr/>
        </p:nvSpPr>
        <p:spPr>
          <a:xfrm>
            <a:off x="2932584" y="1412776"/>
            <a:ext cx="1639416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루존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2120" y="1217657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수도</a:t>
            </a:r>
            <a:r>
              <a:rPr lang="en-US" altLang="ko-KR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:</a:t>
            </a:r>
            <a:endParaRPr lang="ko-KR" altLang="en-US" sz="40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31593" y="1268760"/>
            <a:ext cx="1555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  </a:t>
            </a:r>
            <a:r>
              <a:rPr lang="ko-KR" altLang="en-US" sz="32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마닐라</a:t>
            </a:r>
            <a:endParaRPr lang="ko-KR" altLang="en-US" sz="32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852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15" grpId="0"/>
      <p:bldP spid="19" grpId="0"/>
      <p:bldP spid="22" grpId="0"/>
      <p:bldP spid="18" grpId="0"/>
      <p:bldP spid="23" grpId="0"/>
      <p:bldP spid="24" grpId="0"/>
      <p:bldP spid="13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2"/>
          <p:cNvGrpSpPr/>
          <p:nvPr/>
        </p:nvGrpSpPr>
        <p:grpSpPr>
          <a:xfrm>
            <a:off x="755576" y="5415431"/>
            <a:ext cx="8674208" cy="1442593"/>
            <a:chOff x="1115616" y="5135530"/>
            <a:chExt cx="8674208" cy="1442593"/>
          </a:xfrm>
        </p:grpSpPr>
        <p:grpSp>
          <p:nvGrpSpPr>
            <p:cNvPr id="3" name="그룹 23"/>
            <p:cNvGrpSpPr/>
            <p:nvPr/>
          </p:nvGrpSpPr>
          <p:grpSpPr>
            <a:xfrm>
              <a:off x="1115616" y="5135530"/>
              <a:ext cx="2982156" cy="461665"/>
              <a:chOff x="5508104" y="1391114"/>
              <a:chExt cx="2982156" cy="461665"/>
            </a:xfrm>
          </p:grpSpPr>
          <p:sp>
            <p:nvSpPr>
              <p:cNvPr id="13" name="직사각형 12"/>
              <p:cNvSpPr/>
              <p:nvPr/>
            </p:nvSpPr>
            <p:spPr bwMode="auto">
              <a:xfrm>
                <a:off x="5508104" y="1484784"/>
                <a:ext cx="360040" cy="216024"/>
              </a:xfrm>
              <a:prstGeom prst="rect">
                <a:avLst/>
              </a:prstGeom>
              <a:solidFill>
                <a:srgbClr val="00206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97972" y="1391114"/>
                <a:ext cx="25922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평화 </a:t>
                </a:r>
                <a:r>
                  <a:rPr lang="en-US" altLang="ko-KR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, </a:t>
                </a:r>
                <a:r>
                  <a:rPr lang="ko-KR" altLang="en-US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성실</a:t>
                </a:r>
                <a:r>
                  <a:rPr lang="en-US" altLang="ko-KR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 , </a:t>
                </a:r>
                <a:r>
                  <a:rPr lang="ko-KR" altLang="en-US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정의</a:t>
                </a:r>
                <a:endParaRPr lang="ko-KR" altLang="en-US" sz="24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</p:grpSp>
        <p:grpSp>
          <p:nvGrpSpPr>
            <p:cNvPr id="4" name="그룹 28"/>
            <p:cNvGrpSpPr/>
            <p:nvPr/>
          </p:nvGrpSpPr>
          <p:grpSpPr>
            <a:xfrm>
              <a:off x="1115616" y="5649429"/>
              <a:ext cx="2530540" cy="461665"/>
              <a:chOff x="5508104" y="2049029"/>
              <a:chExt cx="2530540" cy="461665"/>
            </a:xfrm>
          </p:grpSpPr>
          <p:sp>
            <p:nvSpPr>
              <p:cNvPr id="15" name="직사각형 14"/>
              <p:cNvSpPr/>
              <p:nvPr/>
            </p:nvSpPr>
            <p:spPr bwMode="auto">
              <a:xfrm>
                <a:off x="5508104" y="2120467"/>
                <a:ext cx="360040" cy="216024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734388" y="2049029"/>
                <a:ext cx="23042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용기</a:t>
                </a:r>
                <a:r>
                  <a:rPr lang="en-US" altLang="ko-KR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, </a:t>
                </a:r>
                <a:r>
                  <a:rPr lang="ko-KR" altLang="en-US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애국심</a:t>
                </a:r>
                <a:endParaRPr lang="ko-KR" altLang="en-US" sz="24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</p:grpSp>
        <p:grpSp>
          <p:nvGrpSpPr>
            <p:cNvPr id="6" name="그룹 25"/>
            <p:cNvGrpSpPr/>
            <p:nvPr/>
          </p:nvGrpSpPr>
          <p:grpSpPr>
            <a:xfrm>
              <a:off x="1115616" y="6116458"/>
              <a:ext cx="1469230" cy="461665"/>
              <a:chOff x="5508104" y="2732082"/>
              <a:chExt cx="1469230" cy="461665"/>
            </a:xfrm>
          </p:grpSpPr>
          <p:sp>
            <p:nvSpPr>
              <p:cNvPr id="16" name="직사각형 15"/>
              <p:cNvSpPr/>
              <p:nvPr/>
            </p:nvSpPr>
            <p:spPr bwMode="auto">
              <a:xfrm>
                <a:off x="5508104" y="2836557"/>
                <a:ext cx="360040" cy="216024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681190" y="2732082"/>
                <a:ext cx="12961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평등</a:t>
                </a:r>
                <a:endParaRPr lang="ko-KR" altLang="en-US" sz="24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</p:grpSp>
        <p:grpSp>
          <p:nvGrpSpPr>
            <p:cNvPr id="7" name="그룹 26"/>
            <p:cNvGrpSpPr/>
            <p:nvPr/>
          </p:nvGrpSpPr>
          <p:grpSpPr>
            <a:xfrm>
              <a:off x="4786314" y="5229200"/>
              <a:ext cx="4146254" cy="461665"/>
              <a:chOff x="6226474" y="3429000"/>
              <a:chExt cx="4146254" cy="461665"/>
            </a:xfrm>
          </p:grpSpPr>
          <p:sp>
            <p:nvSpPr>
              <p:cNvPr id="17" name="포인트가 5개인 별 16"/>
              <p:cNvSpPr/>
              <p:nvPr/>
            </p:nvSpPr>
            <p:spPr bwMode="auto">
              <a:xfrm>
                <a:off x="6226474" y="3429000"/>
                <a:ext cx="360040" cy="360040"/>
              </a:xfrm>
              <a:prstGeom prst="star5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12288" y="3429000"/>
                <a:ext cx="396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400" b="1" dirty="0" err="1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루존</a:t>
                </a:r>
                <a:r>
                  <a:rPr lang="en-US" altLang="ko-KR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, </a:t>
                </a:r>
                <a:r>
                  <a:rPr lang="ko-KR" altLang="en-US" sz="2400" b="1" dirty="0" err="1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비사야스</a:t>
                </a:r>
                <a:r>
                  <a:rPr lang="en-US" altLang="ko-KR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, </a:t>
                </a:r>
                <a:r>
                  <a:rPr lang="ko-KR" altLang="en-US" sz="2400" b="1" dirty="0" err="1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민다나오</a:t>
                </a:r>
                <a:r>
                  <a:rPr lang="en-US" altLang="ko-KR" sz="24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 </a:t>
                </a:r>
                <a:endParaRPr lang="ko-KR" altLang="en-US" sz="24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</p:grpSp>
        <p:grpSp>
          <p:nvGrpSpPr>
            <p:cNvPr id="8" name="그룹 27"/>
            <p:cNvGrpSpPr/>
            <p:nvPr/>
          </p:nvGrpSpPr>
          <p:grpSpPr>
            <a:xfrm>
              <a:off x="4713736" y="5877272"/>
              <a:ext cx="5076088" cy="486537"/>
              <a:chOff x="6153896" y="4077072"/>
              <a:chExt cx="5076088" cy="486537"/>
            </a:xfrm>
          </p:grpSpPr>
          <p:sp>
            <p:nvSpPr>
              <p:cNvPr id="18" name="해 17"/>
              <p:cNvSpPr/>
              <p:nvPr/>
            </p:nvSpPr>
            <p:spPr bwMode="auto">
              <a:xfrm>
                <a:off x="6153896" y="4077072"/>
                <a:ext cx="504056" cy="432048"/>
              </a:xfrm>
              <a:prstGeom prst="sun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225936" y="4117333"/>
                <a:ext cx="5004048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3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독립운동을  일으킨 </a:t>
                </a:r>
                <a:r>
                  <a:rPr lang="en-US" altLang="ko-KR" sz="23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8 </a:t>
                </a:r>
                <a:r>
                  <a:rPr lang="ko-KR" altLang="en-US" sz="2300" b="1" dirty="0" smtClean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개의지역</a:t>
                </a:r>
                <a:endParaRPr lang="ko-KR" altLang="en-US" sz="23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</p:grpSp>
      </p:grpSp>
      <p:pic>
        <p:nvPicPr>
          <p:cNvPr id="5" name="내용 개체 틀 7" descr="그림2.png"/>
          <p:cNvPicPr>
            <a:picLocks noChangeAspect="1"/>
          </p:cNvPicPr>
          <p:nvPr/>
        </p:nvPicPr>
        <p:blipFill>
          <a:blip r:embed="rId3" cstate="print"/>
          <a:srcRect t="23810"/>
          <a:stretch>
            <a:fillRect/>
          </a:stretch>
        </p:blipFill>
        <p:spPr bwMode="auto">
          <a:xfrm>
            <a:off x="981860" y="449784"/>
            <a:ext cx="691276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제목 1"/>
          <p:cNvSpPr txBox="1">
            <a:spLocks/>
          </p:cNvSpPr>
          <p:nvPr/>
        </p:nvSpPr>
        <p:spPr>
          <a:xfrm>
            <a:off x="457200" y="4221088"/>
            <a:ext cx="8229600" cy="88233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와타왓</a:t>
            </a:r>
            <a:endParaRPr lang="ko-KR" altLang="en-US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6215063"/>
            <a:ext cx="9144000" cy="490537"/>
          </a:xfrm>
          <a:prstGeom prst="rect">
            <a:avLst/>
          </a:prstGeom>
          <a:solidFill>
            <a:srgbClr val="E4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285720" y="142852"/>
            <a:ext cx="378618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4400" kern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필리핀의 상징</a:t>
            </a:r>
          </a:p>
        </p:txBody>
      </p:sp>
      <p:pic>
        <p:nvPicPr>
          <p:cNvPr id="11269" name="Picture 16" descr="C:\Documents and Settings\Administrator\바탕 화면\김민영이 폴더\필리핀 문화\사용허가\사진\sampaguit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0005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부제목 9"/>
          <p:cNvSpPr>
            <a:spLocks noGrp="1"/>
          </p:cNvSpPr>
          <p:nvPr>
            <p:ph type="subTitle" idx="1"/>
          </p:nvPr>
        </p:nvSpPr>
        <p:spPr>
          <a:xfrm>
            <a:off x="349771" y="5229201"/>
            <a:ext cx="3286125" cy="6480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ko-KR" altLang="en-US" sz="3200" b="1" dirty="0" err="1" smtClean="0">
                <a:latin typeface="NanumBarunGothic" charset="-127"/>
                <a:ea typeface="NanumBarunGothic" charset="-127"/>
                <a:cs typeface="NanumBarunGothic" charset="-127"/>
              </a:rPr>
              <a:t>삼파귀타</a:t>
            </a:r>
            <a:endParaRPr lang="ko-KR" altLang="en-US" sz="32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9" name="내용 개체 틀 3" descr="IMG_4020-B[1].jpg"/>
          <p:cNvPicPr>
            <a:picLocks noChangeAspect="1"/>
          </p:cNvPicPr>
          <p:nvPr/>
        </p:nvPicPr>
        <p:blipFill>
          <a:blip r:embed="rId3" cstate="print"/>
          <a:srcRect b="6910"/>
          <a:stretch>
            <a:fillRect/>
          </a:stretch>
        </p:blipFill>
        <p:spPr bwMode="auto">
          <a:xfrm>
            <a:off x="4523994" y="548680"/>
            <a:ext cx="4355977" cy="326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부제목 9"/>
          <p:cNvSpPr txBox="1">
            <a:spLocks/>
          </p:cNvSpPr>
          <p:nvPr/>
        </p:nvSpPr>
        <p:spPr bwMode="auto">
          <a:xfrm>
            <a:off x="6072221" y="3857628"/>
            <a:ext cx="32861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kern="0" noProof="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아나하</a:t>
            </a:r>
            <a:r>
              <a:rPr lang="ko-KR" altLang="en-US" sz="3200" kern="0" noProof="0" dirty="0" err="1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우</a:t>
            </a:r>
            <a:endParaRPr kumimoji="1" lang="ko-KR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5720" y="142852"/>
            <a:ext cx="40004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>
              <a:defRPr/>
            </a:pPr>
            <a:r>
              <a:rPr lang="ko-KR" altLang="en-US" kern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필리핀 집</a:t>
            </a:r>
          </a:p>
        </p:txBody>
      </p:sp>
      <p:pic>
        <p:nvPicPr>
          <p:cNvPr id="19459" name="Picture 25" descr="C:\Documents and Settings\Administrator\바탕 화면\김민영이 폴더\필리핀 문화\사용허가\사진\방갈로-집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14500"/>
            <a:ext cx="40005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2" descr="C:\Documents and Settings\Administrator\바탕 화면\김민영이 폴더\필리핀 문화수업\tomcockrem\ILOILO\house in jaro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191" y="771268"/>
            <a:ext cx="3746616" cy="256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C:\Documents and Settings\Administrator\바탕 화면\김민영이 폴더\필리핀 문화\사용허가\사진\루손\마카티 야경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51191" y="3429000"/>
            <a:ext cx="3746616" cy="2497744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539552" y="6072188"/>
            <a:ext cx="3032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바하이</a:t>
            </a:r>
            <a:r>
              <a:rPr lang="ko-KR" altLang="en-US" sz="32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320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쿠보</a:t>
            </a:r>
            <a:endParaRPr lang="ko-KR" altLang="en-US" sz="3200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60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3" name="Picture 9" descr="C:\Documents and Settings\Administrator\바탕 화면\김민영이 폴더\필리핀 문화\사용허가\사진\필리핀 물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142984"/>
            <a:ext cx="6740822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7934" y="116632"/>
            <a:ext cx="7251718" cy="762000"/>
          </a:xfr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ko-KR" altLang="en-US" sz="59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필리핀 상징동물</a:t>
            </a:r>
          </a:p>
        </p:txBody>
      </p:sp>
      <p:sp>
        <p:nvSpPr>
          <p:cNvPr id="6" name="부제목 9"/>
          <p:cNvSpPr txBox="1">
            <a:spLocks/>
          </p:cNvSpPr>
          <p:nvPr/>
        </p:nvSpPr>
        <p:spPr bwMode="auto">
          <a:xfrm>
            <a:off x="3014067" y="6021288"/>
            <a:ext cx="328612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ko-KR" altLang="en-US" sz="3200" kern="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깔라바우</a:t>
            </a:r>
            <a:r>
              <a:rPr lang="ko-KR" altLang="en-US" sz="3200" kern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sz="3200" kern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3200" kern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물소</a:t>
            </a:r>
            <a:r>
              <a:rPr lang="en-US" altLang="ko-KR" sz="3200" kern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kumimoji="1" lang="ko-KR" altLang="en-US" sz="3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78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w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kales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0737" y="2524919"/>
            <a:ext cx="4962525" cy="2952750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457200" y="5873022"/>
            <a:ext cx="8229600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칼레사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500034" y="214290"/>
            <a:ext cx="8229600" cy="8683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특이한 교통수단</a:t>
            </a:r>
            <a:endParaRPr lang="ko-KR" altLang="en-US" sz="5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66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jeepney.PNG"/>
          <p:cNvPicPr>
            <a:picLocks noChangeAspect="1"/>
          </p:cNvPicPr>
          <p:nvPr/>
        </p:nvPicPr>
        <p:blipFill>
          <a:blip r:embed="rId2" cstate="print"/>
          <a:srcRect l="4737" t="5313" r="10392" b="10468"/>
          <a:stretch>
            <a:fillRect/>
          </a:stretch>
        </p:blipFill>
        <p:spPr>
          <a:xfrm>
            <a:off x="827584" y="836712"/>
            <a:ext cx="7632848" cy="5112568"/>
          </a:xfrm>
          <a:prstGeom prst="rect">
            <a:avLst/>
          </a:prstGeom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457200" y="5949280"/>
            <a:ext cx="8229600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지프니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40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pedicab.PNG"/>
          <p:cNvPicPr>
            <a:picLocks noChangeAspect="1"/>
          </p:cNvPicPr>
          <p:nvPr/>
        </p:nvPicPr>
        <p:blipFill>
          <a:blip r:embed="rId2" cstate="print"/>
          <a:srcRect l="23925" t="13045" r="26645" b="6823"/>
          <a:stretch>
            <a:fillRect/>
          </a:stretch>
        </p:blipFill>
        <p:spPr>
          <a:xfrm>
            <a:off x="0" y="772684"/>
            <a:ext cx="4340575" cy="4299390"/>
          </a:xfrm>
          <a:prstGeom prst="rect">
            <a:avLst/>
          </a:prstGeom>
        </p:spPr>
      </p:pic>
      <p:pic>
        <p:nvPicPr>
          <p:cNvPr id="5" name="내용 개체 틀 4" descr="trcycl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22" y="1825625"/>
            <a:ext cx="5904756" cy="4351338"/>
          </a:xfrm>
          <a:prstGeom prst="rect">
            <a:avLst/>
          </a:prstGeom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-214346" y="5500702"/>
            <a:ext cx="4896544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페디개브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571736" y="5500702"/>
            <a:ext cx="8229600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트라이시클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0" y="6324600"/>
            <a:ext cx="9144000" cy="381000"/>
          </a:xfrm>
          <a:prstGeom prst="rect">
            <a:avLst/>
          </a:prstGeom>
          <a:solidFill>
            <a:srgbClr val="E4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563563" y="214290"/>
            <a:ext cx="5294321" cy="857250"/>
          </a:xfrm>
          <a:effectLst>
            <a:outerShdw dist="107763" dir="2700000" algn="ctr" rotWithShape="0">
              <a:schemeClr val="bg2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ko-KR" altLang="en-US" sz="5900" b="1" cap="none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필리핀 날씨</a:t>
            </a:r>
          </a:p>
        </p:txBody>
      </p:sp>
      <p:sp>
        <p:nvSpPr>
          <p:cNvPr id="13322" name="Picture 31" descr="C:\Documents and Settings\Administrator\바탕 화면\김민영이 폴더\필리핀 문화수업\교재\노.jpg"/>
          <p:cNvSpPr>
            <a:spLocks noChangeAspect="1" noChangeArrowheads="1"/>
          </p:cNvSpPr>
          <p:nvPr/>
        </p:nvSpPr>
        <p:spPr bwMode="auto">
          <a:xfrm>
            <a:off x="142875" y="357188"/>
            <a:ext cx="444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1" name="그림 10" descr="images4X03LA4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3655519" cy="3893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그림 11" descr="tag u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357298"/>
            <a:ext cx="3680132" cy="3892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부제목 9"/>
          <p:cNvSpPr txBox="1">
            <a:spLocks/>
          </p:cNvSpPr>
          <p:nvPr/>
        </p:nvSpPr>
        <p:spPr bwMode="auto">
          <a:xfrm>
            <a:off x="5214942" y="5373216"/>
            <a:ext cx="32861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kern="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우</a:t>
            </a:r>
            <a:r>
              <a:rPr lang="ko-KR" altLang="en-US" sz="3200" kern="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기</a:t>
            </a:r>
            <a:endParaRPr kumimoji="1" lang="ko-KR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9"/>
          <p:cNvSpPr txBox="1">
            <a:spLocks/>
          </p:cNvSpPr>
          <p:nvPr/>
        </p:nvSpPr>
        <p:spPr bwMode="auto">
          <a:xfrm>
            <a:off x="611560" y="5445224"/>
            <a:ext cx="328612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kern="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건</a:t>
            </a:r>
            <a:r>
              <a:rPr lang="ko-KR" altLang="en-US" sz="3200" kern="0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기</a:t>
            </a:r>
            <a:endParaRPr kumimoji="1" lang="ko-KR" altLang="en-US" sz="3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14488"/>
            <a:ext cx="4009798" cy="30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714488"/>
            <a:ext cx="3947577" cy="30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5"/>
          <p:cNvSpPr txBox="1">
            <a:spLocks noChangeArrowheads="1"/>
          </p:cNvSpPr>
          <p:nvPr/>
        </p:nvSpPr>
        <p:spPr bwMode="auto">
          <a:xfrm>
            <a:off x="214282" y="213742"/>
            <a:ext cx="486569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5900" kern="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필리핀 명절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9897" y="5017013"/>
            <a:ext cx="2998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크리스마스</a:t>
            </a:r>
            <a:endParaRPr lang="ko-KR" alt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4480" y="4929198"/>
            <a:ext cx="2998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설날</a:t>
            </a:r>
            <a:endParaRPr lang="ko-KR" alt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33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4" name="Rectangle 24"/>
          <p:cNvSpPr>
            <a:spLocks noChangeArrowheads="1"/>
          </p:cNvSpPr>
          <p:nvPr/>
        </p:nvSpPr>
        <p:spPr bwMode="auto">
          <a:xfrm>
            <a:off x="0" y="6305550"/>
            <a:ext cx="9144000" cy="381000"/>
          </a:xfrm>
          <a:prstGeom prst="rect">
            <a:avLst/>
          </a:prstGeom>
          <a:solidFill>
            <a:srgbClr val="E4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title"/>
          </p:nvPr>
        </p:nvSpPr>
        <p:spPr>
          <a:xfrm>
            <a:off x="285750" y="357188"/>
            <a:ext cx="5078338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ko-KR" altLang="en-US" sz="59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필리핀 음식</a:t>
            </a:r>
          </a:p>
        </p:txBody>
      </p: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" name="부제목 9"/>
          <p:cNvSpPr txBox="1">
            <a:spLocks/>
          </p:cNvSpPr>
          <p:nvPr/>
        </p:nvSpPr>
        <p:spPr bwMode="auto">
          <a:xfrm>
            <a:off x="6326435" y="2996952"/>
            <a:ext cx="18459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ko-KR" altLang="en-US" sz="5400" kern="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레</a:t>
            </a:r>
            <a:r>
              <a:rPr lang="ko-KR" altLang="en-US" sz="5400" kern="0" dirty="0" err="1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천</a:t>
            </a:r>
            <a:endParaRPr kumimoji="1" lang="ko-KR" altLang="en-US" sz="5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8" name="그림 7" descr="noche-buena-table[1]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5688632" cy="46480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4" name="Rectangle 24"/>
          <p:cNvSpPr>
            <a:spLocks noChangeArrowheads="1"/>
          </p:cNvSpPr>
          <p:nvPr/>
        </p:nvSpPr>
        <p:spPr bwMode="auto">
          <a:xfrm>
            <a:off x="0" y="6305550"/>
            <a:ext cx="9144000" cy="381000"/>
          </a:xfrm>
          <a:prstGeom prst="rect">
            <a:avLst/>
          </a:prstGeom>
          <a:solidFill>
            <a:srgbClr val="E4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7415" name="Rectangle 16"/>
          <p:cNvSpPr>
            <a:spLocks noChangeArrowheads="1"/>
          </p:cNvSpPr>
          <p:nvPr/>
        </p:nvSpPr>
        <p:spPr bwMode="auto">
          <a:xfrm>
            <a:off x="4479634" y="-271537"/>
            <a:ext cx="184731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14" name="그림 13" descr="시니강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256584" cy="421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부제목 9"/>
          <p:cNvSpPr txBox="1">
            <a:spLocks/>
          </p:cNvSpPr>
          <p:nvPr/>
        </p:nvSpPr>
        <p:spPr bwMode="auto">
          <a:xfrm>
            <a:off x="6326435" y="2996952"/>
            <a:ext cx="26380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ko-KR" altLang="en-US" sz="5400" kern="0" noProof="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시니</a:t>
            </a:r>
            <a:r>
              <a:rPr lang="ko-KR" altLang="en-US" sz="5400" kern="0" noProof="0" dirty="0" err="1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강</a:t>
            </a:r>
            <a:endParaRPr kumimoji="1" lang="ko-KR" altLang="en-US" sz="5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16" name="Picture 4" descr="sinigang에 대한 이미지 검색결과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303" t="7480" r="2564"/>
          <a:stretch>
            <a:fillRect/>
          </a:stretch>
        </p:blipFill>
        <p:spPr bwMode="auto">
          <a:xfrm>
            <a:off x="5076055" y="285728"/>
            <a:ext cx="4067945" cy="32849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" name="Picture 6" descr="sinigang na manok에 대한 이미지 검색결과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6075" y="3789040"/>
            <a:ext cx="4077926" cy="30963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8" descr="sinigang na baka에 대한 이미지 검색결과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4290" b="7764"/>
          <a:stretch>
            <a:fillRect/>
          </a:stretch>
        </p:blipFill>
        <p:spPr bwMode="auto">
          <a:xfrm>
            <a:off x="-1" y="3774009"/>
            <a:ext cx="4427985" cy="3111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9" name="순서도: 대체 처리 18"/>
          <p:cNvSpPr/>
          <p:nvPr/>
        </p:nvSpPr>
        <p:spPr>
          <a:xfrm>
            <a:off x="5076056" y="6245352"/>
            <a:ext cx="2952328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닭고기</a:t>
            </a:r>
            <a:endParaRPr lang="ko-KR" altLang="en-US" sz="3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0" name="순서도: 대체 처리 19"/>
          <p:cNvSpPr/>
          <p:nvPr/>
        </p:nvSpPr>
        <p:spPr>
          <a:xfrm>
            <a:off x="5076056" y="2672336"/>
            <a:ext cx="2952328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새우</a:t>
            </a:r>
            <a:endParaRPr lang="ko-KR" altLang="en-US" sz="3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21" name="순서도: 대체 처리 20"/>
          <p:cNvSpPr/>
          <p:nvPr/>
        </p:nvSpPr>
        <p:spPr>
          <a:xfrm>
            <a:off x="580" y="6245352"/>
            <a:ext cx="2736304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소고기</a:t>
            </a:r>
            <a:endParaRPr lang="ko-KR" altLang="en-US" sz="3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22" name="그림 21" descr="sinigang na bangus.jpg"/>
          <p:cNvPicPr>
            <a:picLocks noChangeAspect="1"/>
          </p:cNvPicPr>
          <p:nvPr/>
        </p:nvPicPr>
        <p:blipFill>
          <a:blip r:embed="rId9" cstate="print"/>
          <a:srcRect t="6300" b="13901"/>
          <a:stretch>
            <a:fillRect/>
          </a:stretch>
        </p:blipFill>
        <p:spPr>
          <a:xfrm>
            <a:off x="0" y="357166"/>
            <a:ext cx="4427984" cy="3284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순서도: 대체 처리 22"/>
          <p:cNvSpPr/>
          <p:nvPr/>
        </p:nvSpPr>
        <p:spPr>
          <a:xfrm>
            <a:off x="0" y="2636912"/>
            <a:ext cx="2808312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생선</a:t>
            </a:r>
            <a:endParaRPr lang="ko-KR" altLang="en-US" sz="36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0" grpId="0" animBg="1"/>
      <p:bldP spid="21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4" name="Rectangle 24"/>
          <p:cNvSpPr>
            <a:spLocks noChangeArrowheads="1"/>
          </p:cNvSpPr>
          <p:nvPr/>
        </p:nvSpPr>
        <p:spPr bwMode="auto">
          <a:xfrm>
            <a:off x="0" y="6305550"/>
            <a:ext cx="9144000" cy="381000"/>
          </a:xfrm>
          <a:prstGeom prst="rect">
            <a:avLst/>
          </a:prstGeom>
          <a:solidFill>
            <a:srgbClr val="E4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9" name="그림 8" descr="pansit bih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6143668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부제목 9"/>
          <p:cNvSpPr txBox="1">
            <a:spLocks/>
          </p:cNvSpPr>
          <p:nvPr/>
        </p:nvSpPr>
        <p:spPr bwMode="auto">
          <a:xfrm>
            <a:off x="6869439" y="2636912"/>
            <a:ext cx="18459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ko-KR" altLang="en-US" sz="5400" kern="0" noProof="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판</a:t>
            </a:r>
            <a:r>
              <a:rPr lang="ko-KR" altLang="en-US" sz="5400" kern="0" noProof="0" dirty="0" err="1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싯</a:t>
            </a:r>
            <a:endParaRPr kumimoji="1" lang="ko-KR" altLang="en-US" sz="5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4" name="Rectangle 24"/>
          <p:cNvSpPr>
            <a:spLocks noChangeArrowheads="1"/>
          </p:cNvSpPr>
          <p:nvPr/>
        </p:nvSpPr>
        <p:spPr bwMode="auto">
          <a:xfrm>
            <a:off x="0" y="6305550"/>
            <a:ext cx="9144000" cy="381000"/>
          </a:xfrm>
          <a:prstGeom prst="rect">
            <a:avLst/>
          </a:prstGeom>
          <a:solidFill>
            <a:srgbClr val="E4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부제목 9"/>
          <p:cNvSpPr txBox="1">
            <a:spLocks/>
          </p:cNvSpPr>
          <p:nvPr/>
        </p:nvSpPr>
        <p:spPr bwMode="auto">
          <a:xfrm>
            <a:off x="6580267" y="2708920"/>
            <a:ext cx="227801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ko-KR" altLang="en-US" sz="5400" kern="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룸피</a:t>
            </a:r>
            <a:r>
              <a:rPr lang="ko-KR" altLang="en-US" sz="5400" kern="0" dirty="0" err="1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아</a:t>
            </a:r>
            <a:endParaRPr kumimoji="1" lang="ko-KR" altLang="en-US" sz="5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7" name="그림 6" descr="lump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7166"/>
            <a:ext cx="6177868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성김(본인블로그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4071938"/>
            <a:ext cx="2295525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ííë¯¼ì ëí ì´ë¯¸ì§ ê²ìê²°ê³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r="12250"/>
          <a:stretch>
            <a:fillRect/>
          </a:stretch>
        </p:blipFill>
        <p:spPr bwMode="auto">
          <a:xfrm>
            <a:off x="657225" y="4214813"/>
            <a:ext cx="24288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ìíìì ëí ì´ë¯¸ì§ ê²ìê²°ê³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71625"/>
            <a:ext cx="24495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ì´ìì¤ë¯¼ì ëí ì´ë¯¸ì§ ê²ìê²°ê³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r="18692"/>
          <a:stretch>
            <a:fillRect/>
          </a:stretch>
        </p:blipFill>
        <p:spPr bwMode="auto">
          <a:xfrm>
            <a:off x="3643313" y="1428750"/>
            <a:ext cx="23574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ë¦¬í ì¸ì´ í©ë¯¼ì°ì ëí ì´ë¯¸ì§ ê²ìê²°ê³¼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t="3807" r="12994" b="12061"/>
          <a:stretch>
            <a:fillRect/>
          </a:stretch>
        </p:blipFill>
        <p:spPr bwMode="auto">
          <a:xfrm>
            <a:off x="6262688" y="2243138"/>
            <a:ext cx="2308225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AutoShape 8" descr="ë¡ë²í¸ í ë¦¬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l" eaLnBrk="0" latinLnBrk="0" hangingPunct="0">
              <a:spcBef>
                <a:spcPct val="0"/>
              </a:spcBef>
              <a:buFontTx/>
              <a:buNone/>
            </a:pPr>
            <a:endParaRPr lang="ko-KR" altLang="en-US" sz="1800" b="0" smtClean="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27655" name="Rectangle 2"/>
          <p:cNvSpPr txBox="1">
            <a:spLocks/>
          </p:cNvSpPr>
          <p:nvPr/>
        </p:nvSpPr>
        <p:spPr bwMode="auto">
          <a:xfrm>
            <a:off x="1331913" y="350838"/>
            <a:ext cx="6696471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0" lang="ko-KR" altLang="en-US" sz="4000" dirty="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나는 어느 나라 사람일까요</a:t>
            </a:r>
            <a:r>
              <a:rPr kumimoji="0" lang="en-US" altLang="ko-KR" sz="4000" dirty="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8209911"/>
      </p:ext>
    </p:extLst>
  </p:cSld>
  <p:clrMapOvr>
    <a:masterClrMapping/>
  </p:clrMapOvr>
  <p:transition advClick="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4" name="Rectangle 24"/>
          <p:cNvSpPr>
            <a:spLocks noChangeArrowheads="1"/>
          </p:cNvSpPr>
          <p:nvPr/>
        </p:nvSpPr>
        <p:spPr bwMode="auto">
          <a:xfrm>
            <a:off x="0" y="6305550"/>
            <a:ext cx="9144000" cy="381000"/>
          </a:xfrm>
          <a:prstGeom prst="rect">
            <a:avLst/>
          </a:prstGeom>
          <a:solidFill>
            <a:srgbClr val="E4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부제목 9"/>
          <p:cNvSpPr txBox="1">
            <a:spLocks/>
          </p:cNvSpPr>
          <p:nvPr/>
        </p:nvSpPr>
        <p:spPr bwMode="auto">
          <a:xfrm>
            <a:off x="3131841" y="280598"/>
            <a:ext cx="22322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ko-KR" altLang="en-US" sz="5400" kern="0" noProof="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아도</a:t>
            </a:r>
            <a:r>
              <a:rPr lang="ko-KR" altLang="en-US" sz="5400" kern="0" noProof="0" dirty="0" err="1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보</a:t>
            </a:r>
            <a:endParaRPr kumimoji="1" lang="ko-KR" altLang="en-US" sz="5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8" name="그림 7" descr="Basic-Pork-Adobo-Recipe.jpg"/>
          <p:cNvPicPr>
            <a:picLocks noChangeAspect="1"/>
          </p:cNvPicPr>
          <p:nvPr/>
        </p:nvPicPr>
        <p:blipFill>
          <a:blip r:embed="rId3" cstate="print"/>
          <a:srcRect l="11577" b="12667"/>
          <a:stretch>
            <a:fillRect/>
          </a:stretch>
        </p:blipFill>
        <p:spPr>
          <a:xfrm>
            <a:off x="4500562" y="1398063"/>
            <a:ext cx="4429156" cy="402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 descr="1200px-Chicken_adob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398063"/>
            <a:ext cx="3929090" cy="4047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부제목 9"/>
          <p:cNvSpPr txBox="1">
            <a:spLocks/>
          </p:cNvSpPr>
          <p:nvPr/>
        </p:nvSpPr>
        <p:spPr bwMode="auto">
          <a:xfrm>
            <a:off x="1268182" y="5373216"/>
            <a:ext cx="22322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ko-KR" altLang="en-US" sz="5400" kern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닭고</a:t>
            </a:r>
            <a:r>
              <a:rPr lang="ko-KR" altLang="en-US" sz="5400" kern="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기</a:t>
            </a:r>
            <a:endParaRPr kumimoji="1" lang="ko-KR" altLang="en-US" sz="5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2" name="부제목 9"/>
          <p:cNvSpPr txBox="1">
            <a:spLocks/>
          </p:cNvSpPr>
          <p:nvPr/>
        </p:nvSpPr>
        <p:spPr bwMode="auto">
          <a:xfrm>
            <a:off x="5286380" y="5373216"/>
            <a:ext cx="28803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ko-KR" altLang="en-US" sz="5400" kern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돼지고</a:t>
            </a:r>
            <a:r>
              <a:rPr lang="ko-KR" altLang="en-US" sz="5400" kern="0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기</a:t>
            </a:r>
            <a:endParaRPr kumimoji="1" lang="ko-KR" altLang="en-US" sz="5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4" name="Rectangle 24"/>
          <p:cNvSpPr>
            <a:spLocks noChangeArrowheads="1"/>
          </p:cNvSpPr>
          <p:nvPr/>
        </p:nvSpPr>
        <p:spPr bwMode="auto">
          <a:xfrm>
            <a:off x="0" y="6305550"/>
            <a:ext cx="9144000" cy="381000"/>
          </a:xfrm>
          <a:prstGeom prst="rect">
            <a:avLst/>
          </a:prstGeom>
          <a:solidFill>
            <a:srgbClr val="E4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부제목 9"/>
          <p:cNvSpPr txBox="1">
            <a:spLocks/>
          </p:cNvSpPr>
          <p:nvPr/>
        </p:nvSpPr>
        <p:spPr bwMode="auto">
          <a:xfrm>
            <a:off x="6286512" y="5138382"/>
            <a:ext cx="26380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ko-KR" altLang="en-US" sz="4000" kern="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할로 할로</a:t>
            </a:r>
            <a:endParaRPr kumimoji="1" lang="ko-KR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Picture 2" descr="halo halo에 대한 이미지 검색결과"/>
          <p:cNvPicPr>
            <a:picLocks noChangeAspect="1" noChangeArrowheads="1"/>
          </p:cNvPicPr>
          <p:nvPr/>
        </p:nvPicPr>
        <p:blipFill>
          <a:blip r:embed="rId3" cstate="print"/>
          <a:srcRect t="12000" b="8000"/>
          <a:stretch>
            <a:fillRect/>
          </a:stretch>
        </p:blipFill>
        <p:spPr bwMode="auto">
          <a:xfrm>
            <a:off x="214282" y="0"/>
            <a:ext cx="7858180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buko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667"/>
          <a:stretch>
            <a:fillRect/>
          </a:stretch>
        </p:blipFill>
        <p:spPr>
          <a:xfrm>
            <a:off x="1475656" y="692696"/>
            <a:ext cx="6198840" cy="481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28680" y="5661248"/>
            <a:ext cx="8229600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부코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13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그림 10" descr="man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644341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제목 2"/>
          <p:cNvSpPr txBox="1">
            <a:spLocks/>
          </p:cNvSpPr>
          <p:nvPr/>
        </p:nvSpPr>
        <p:spPr>
          <a:xfrm>
            <a:off x="323528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C64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배달의민족 한나" panose="02020603020101020101" pitchFamily="18" charset="-127"/>
              <a:ea typeface="배달의민족 한나" panose="02020603020101020101" pitchFamily="18" charset="-127"/>
              <a:cs typeface="+mj-cs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57200" y="5846802"/>
            <a:ext cx="8229600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망고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3843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718782"/>
            <a:ext cx="8229600" cy="549381"/>
          </a:xfrm>
          <a:prstGeom prst="rect">
            <a:avLst/>
          </a:prstGeom>
          <a:gradFill rotWithShape="1">
            <a:gsLst>
              <a:gs pos="0">
                <a:srgbClr val="F913E9"/>
              </a:gs>
              <a:gs pos="50000">
                <a:srgbClr val="FFCCFF"/>
              </a:gs>
              <a:gs pos="100000">
                <a:srgbClr val="F913E9"/>
              </a:gs>
            </a:gsLst>
            <a:lin ang="5400000" scaled="1"/>
          </a:gradFill>
          <a:ln w="9525">
            <a:solidFill>
              <a:srgbClr val="F913E9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itchFamily="18" charset="-127"/>
                <a:ea typeface="HY엽서M" pitchFamily="18" charset="-127"/>
              </a:rPr>
              <a:t>초록 망고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itchFamily="18" charset="-127"/>
                <a:ea typeface="HY엽서M" pitchFamily="18" charset="-127"/>
              </a:rPr>
              <a:t>(Green Mango)</a:t>
            </a:r>
            <a:endParaRPr lang="ko-KR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6" name="그림 5" descr="Screenshot_20171122-150809.png"/>
          <p:cNvPicPr>
            <a:picLocks noChangeAspect="1"/>
          </p:cNvPicPr>
          <p:nvPr/>
        </p:nvPicPr>
        <p:blipFill>
          <a:blip r:embed="rId2" cstate="print"/>
          <a:srcRect l="5024" t="16948" r="6102" b="20712"/>
          <a:stretch>
            <a:fillRect/>
          </a:stretch>
        </p:blipFill>
        <p:spPr>
          <a:xfrm>
            <a:off x="357158" y="1857364"/>
            <a:ext cx="3857652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 descr="Screenshot_20171122-151030.png"/>
          <p:cNvPicPr>
            <a:picLocks noChangeAspect="1"/>
          </p:cNvPicPr>
          <p:nvPr/>
        </p:nvPicPr>
        <p:blipFill>
          <a:blip r:embed="rId3" cstate="print"/>
          <a:srcRect t="23100" b="27551"/>
          <a:stretch>
            <a:fillRect/>
          </a:stretch>
        </p:blipFill>
        <p:spPr>
          <a:xfrm>
            <a:off x="4500562" y="1857364"/>
            <a:ext cx="4286280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5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495272"/>
            <a:ext cx="8229600" cy="701731"/>
          </a:xfrm>
          <a:prstGeom prst="rect">
            <a:avLst/>
          </a:prstGeom>
          <a:gradFill rotWithShape="1">
            <a:gsLst>
              <a:gs pos="0">
                <a:srgbClr val="F913E9"/>
              </a:gs>
              <a:gs pos="50000">
                <a:srgbClr val="FFCCFF"/>
              </a:gs>
              <a:gs pos="100000">
                <a:srgbClr val="F913E9"/>
              </a:gs>
            </a:gsLst>
            <a:lin ang="5400000" scaled="1"/>
          </a:gradFill>
          <a:ln w="9525">
            <a:solidFill>
              <a:srgbClr val="F913E9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itchFamily="18" charset="-127"/>
                <a:ea typeface="HY엽서M" pitchFamily="18" charset="-127"/>
              </a:rPr>
              <a:t>인디앤</a:t>
            </a:r>
            <a:r>
              <a:rPr lang="en-US" altLang="ko-K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itchFamily="18" charset="-127"/>
                <a:ea typeface="HY엽서M" pitchFamily="18" charset="-127"/>
              </a:rPr>
              <a:t>망고 </a:t>
            </a:r>
            <a:endParaRPr lang="ko-KR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6" name="그림 5" descr="Screenshot_20171122-150411.png"/>
          <p:cNvPicPr>
            <a:picLocks noChangeAspect="1"/>
          </p:cNvPicPr>
          <p:nvPr/>
        </p:nvPicPr>
        <p:blipFill>
          <a:blip r:embed="rId2" cstate="print"/>
          <a:srcRect t="30050" b="33200"/>
          <a:stretch>
            <a:fillRect/>
          </a:stretch>
        </p:blipFill>
        <p:spPr>
          <a:xfrm rot="10800000">
            <a:off x="1115616" y="1412776"/>
            <a:ext cx="6922368" cy="52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5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creenshot_20171122-155119.png"/>
          <p:cNvPicPr>
            <a:picLocks noChangeAspect="1"/>
          </p:cNvPicPr>
          <p:nvPr/>
        </p:nvPicPr>
        <p:blipFill>
          <a:blip r:embed="rId2" cstate="print"/>
          <a:srcRect t="30050" b="33200"/>
          <a:stretch>
            <a:fillRect/>
          </a:stretch>
        </p:blipFill>
        <p:spPr>
          <a:xfrm>
            <a:off x="1043608" y="1268760"/>
            <a:ext cx="7173362" cy="541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94503"/>
            <a:ext cx="8229600" cy="701731"/>
          </a:xfrm>
          <a:prstGeom prst="rect">
            <a:avLst/>
          </a:prstGeom>
          <a:gradFill rotWithShape="1">
            <a:gsLst>
              <a:gs pos="0">
                <a:srgbClr val="F913E9"/>
              </a:gs>
              <a:gs pos="50000">
                <a:srgbClr val="FFCCFF"/>
              </a:gs>
              <a:gs pos="100000">
                <a:srgbClr val="F913E9"/>
              </a:gs>
            </a:gsLst>
            <a:lin ang="5400000" scaled="1"/>
          </a:gradFill>
          <a:ln w="9525">
            <a:solidFill>
              <a:srgbClr val="F913E9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itchFamily="18" charset="-127"/>
                <a:ea typeface="HY엽서M" pitchFamily="18" charset="-127"/>
              </a:rPr>
              <a:t>애플 망고</a:t>
            </a:r>
            <a:endParaRPr lang="ko-KR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76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Grp="1" noChangeArrowheads="1"/>
          </p:cNvSpPr>
          <p:nvPr>
            <p:ph type="title"/>
          </p:nvPr>
        </p:nvSpPr>
        <p:spPr>
          <a:xfrm>
            <a:off x="731777" y="116632"/>
            <a:ext cx="6554867" cy="15240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미니 망고 </a:t>
            </a:r>
            <a:r>
              <a:rPr lang="en-US" altLang="ko-KR" sz="40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4000" b="1" dirty="0" err="1" smtClean="0">
                <a:latin typeface="NanumBarunGothic" charset="-127"/>
                <a:ea typeface="NanumBarunGothic" charset="-127"/>
                <a:cs typeface="NanumBarunGothic" charset="-127"/>
              </a:rPr>
              <a:t>숲수핀</a:t>
            </a:r>
            <a:r>
              <a:rPr lang="en-US" altLang="ko-KR" sz="4000" b="1" dirty="0" smtClean="0"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ko-KR" altLang="en-US" sz="4000" b="1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5" name="내용 개체 틀 4" descr="Screenshot_20171122-15003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24497" b="27773"/>
          <a:stretch>
            <a:fillRect/>
          </a:stretch>
        </p:blipFill>
        <p:spPr>
          <a:xfrm>
            <a:off x="755576" y="1788935"/>
            <a:ext cx="3831552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내용 개체 틀 5" descr="Screenshot_20171122-150117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13816" y="1825625"/>
            <a:ext cx="2116867" cy="4351338"/>
          </a:xfrm>
        </p:spPr>
      </p:pic>
    </p:spTree>
    <p:extLst>
      <p:ext uri="{BB962C8B-B14F-4D97-AF65-F5344CB8AC3E}">
        <p14:creationId xmlns:p14="http://schemas.microsoft.com/office/powerpoint/2010/main" val="385040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1" descr="duria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48072"/>
            <a:ext cx="7548331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323528" y="5775364"/>
            <a:ext cx="8229600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두리안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884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b3.PNG"/>
          <p:cNvPicPr>
            <a:picLocks noChangeAspect="1"/>
          </p:cNvPicPr>
          <p:nvPr/>
        </p:nvPicPr>
        <p:blipFill>
          <a:blip r:embed="rId2" cstate="print"/>
          <a:srcRect t="3229" b="2997"/>
          <a:stretch>
            <a:fillRect/>
          </a:stretch>
        </p:blipFill>
        <p:spPr>
          <a:xfrm>
            <a:off x="5066170" y="428604"/>
            <a:ext cx="3726665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그림 9" descr="b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3609275" cy="2912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 descr="b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833664"/>
            <a:ext cx="360927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 descr="b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6172" y="3833665"/>
            <a:ext cx="372666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1128746" y="5949280"/>
            <a:ext cx="8229600" cy="868346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ko-KR" alt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바나나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65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39800"/>
          </a:xfrm>
        </p:spPr>
        <p:txBody>
          <a:bodyPr/>
          <a:lstStyle/>
          <a:p>
            <a:pPr>
              <a:defRPr/>
            </a:pPr>
            <a:r>
              <a:rPr kumimoji="1" lang="en-US" altLang="ko-KR" sz="5400" b="1" dirty="0" smtClean="0">
                <a:solidFill>
                  <a:srgbClr val="03495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36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옛날옛날부터 </a:t>
            </a:r>
            <a:r>
              <a:rPr lang="ko-KR" altLang="en-US" sz="3600" b="1" dirty="0" err="1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옮겨다니며</a:t>
            </a:r>
            <a:r>
              <a:rPr lang="ko-KR" altLang="en-US" sz="36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살았던 지구촌 사람들</a:t>
            </a:r>
            <a:endParaRPr kumimoji="1" lang="en-US" altLang="ko-KR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28674" name="Picture 5" descr="재해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재해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2295525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1" descr="유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 descr="수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29000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7" descr="지진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268413"/>
            <a:ext cx="21605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0092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7" name="Rectangle 11"/>
          <p:cNvSpPr>
            <a:spLocks noChangeArrowheads="1"/>
          </p:cNvSpPr>
          <p:nvPr/>
        </p:nvSpPr>
        <p:spPr bwMode="auto">
          <a:xfrm>
            <a:off x="0" y="6324600"/>
            <a:ext cx="9144000" cy="381000"/>
          </a:xfrm>
          <a:prstGeom prst="rect">
            <a:avLst/>
          </a:prstGeom>
          <a:solidFill>
            <a:srgbClr val="E4D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83" name="Picture 7" descr="C:\Documents and Settings\Administrator\바탕 화면\김민영이 폴더\필리핀 문화\사용허가\사진\바롱따갈로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57298"/>
            <a:ext cx="4143404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1384" name="Rectangle 8"/>
          <p:cNvSpPr>
            <a:spLocks noGrp="1" noChangeArrowheads="1"/>
          </p:cNvSpPr>
          <p:nvPr>
            <p:ph type="title"/>
          </p:nvPr>
        </p:nvSpPr>
        <p:spPr>
          <a:xfrm>
            <a:off x="1357313" y="428625"/>
            <a:ext cx="6500812" cy="747713"/>
          </a:xfrm>
          <a:effectLst>
            <a:outerShdw dist="107763" dir="2700000" algn="ctr" rotWithShape="0">
              <a:schemeClr val="bg2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ko-KR" altLang="en-US" sz="5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Y동녘B" pitchFamily="18" charset="-127"/>
                <a:ea typeface="HY동녘B" pitchFamily="18" charset="-127"/>
              </a:rPr>
              <a:t>필리핀 전통의상</a:t>
            </a:r>
          </a:p>
        </p:txBody>
      </p:sp>
      <p:sp>
        <p:nvSpPr>
          <p:cNvPr id="15366" name="부제목 5"/>
          <p:cNvSpPr>
            <a:spLocks noGrp="1"/>
          </p:cNvSpPr>
          <p:nvPr>
            <p:ph sz="half" idx="1"/>
          </p:nvPr>
        </p:nvSpPr>
        <p:spPr>
          <a:xfrm>
            <a:off x="1357290" y="5715000"/>
            <a:ext cx="2428875" cy="5000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3600" b="1" dirty="0" err="1" smtClean="0">
                <a:latin typeface="HY견고딕" pitchFamily="18" charset="-127"/>
                <a:ea typeface="HY견고딕" pitchFamily="18" charset="-127"/>
              </a:rPr>
              <a:t>바롯사야</a:t>
            </a:r>
            <a:endParaRPr lang="ko-KR" altLang="en-US" sz="3600" b="1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367" name="내용 개체 틀 6"/>
          <p:cNvSpPr>
            <a:spLocks noGrp="1"/>
          </p:cNvSpPr>
          <p:nvPr>
            <p:ph sz="half" idx="2"/>
          </p:nvPr>
        </p:nvSpPr>
        <p:spPr>
          <a:xfrm>
            <a:off x="5286380" y="5715020"/>
            <a:ext cx="3429024" cy="5715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3600" b="1" dirty="0" err="1" smtClean="0">
                <a:latin typeface="HY견고딕" pitchFamily="18" charset="-127"/>
                <a:ea typeface="HY견고딕" pitchFamily="18" charset="-127"/>
              </a:rPr>
              <a:t>바롱타갈로그</a:t>
            </a:r>
            <a:endParaRPr lang="ko-KR" altLang="en-US" sz="3600" b="1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357298"/>
            <a:ext cx="392909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107504" y="2420888"/>
            <a:ext cx="8264940" cy="1872208"/>
          </a:xfrm>
          <a:prstGeom prst="rect">
            <a:avLst/>
          </a:prstGeo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/>
                <a:ea typeface="맑은 고딕"/>
                <a:cs typeface="맑은 고딕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ko-KR" altLang="en-US" sz="6000" b="1" spc="-10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한컴 바겐세일 M" pitchFamily="18" charset="-127"/>
                <a:ea typeface="한컴 바겐세일 M" pitchFamily="18" charset="-127"/>
              </a:rPr>
              <a:t>   필리핀 말로 </a:t>
            </a:r>
            <a:endParaRPr lang="en-US" altLang="ko-KR" sz="6000" b="1" spc="-10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한컴 바겐세일 M" pitchFamily="18" charset="-127"/>
              <a:ea typeface="한컴 바겐세일 M" pitchFamily="18" charset="-127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ko-KR" altLang="en-US" sz="6000" b="1" spc="-10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한컴 바겐세일 M" pitchFamily="18" charset="-127"/>
                <a:ea typeface="한컴 바겐세일 M" pitchFamily="18" charset="-127"/>
              </a:rPr>
              <a:t>              인사해보아요</a:t>
            </a:r>
            <a:r>
              <a:rPr lang="en-US" altLang="ko-KR" sz="6000" b="1" spc="-10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한컴 바겐세일 M" pitchFamily="18" charset="-127"/>
                <a:ea typeface="한컴 바겐세일 M" pitchFamily="18" charset="-127"/>
              </a:rPr>
              <a:t>~!</a:t>
            </a:r>
            <a:endParaRPr lang="ko-KR" altLang="en-US" sz="6000" b="1" spc="-10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한컴 바겐세일 M" pitchFamily="18" charset="-127"/>
              <a:ea typeface="한컴 바겐세일 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70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31" y="476672"/>
            <a:ext cx="5267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771775" y="1628775"/>
            <a:ext cx="41052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안녕하세요</a:t>
            </a:r>
            <a:r>
              <a:rPr lang="en-US" altLang="ko-KR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!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357422" y="2928934"/>
            <a:ext cx="4679950" cy="769441"/>
          </a:xfrm>
          <a:prstGeom prst="rect">
            <a:avLst/>
          </a:prstGeom>
          <a:gradFill rotWithShape="1">
            <a:gsLst>
              <a:gs pos="0">
                <a:srgbClr val="F913E9"/>
              </a:gs>
              <a:gs pos="50000">
                <a:srgbClr val="FFCCFF"/>
              </a:gs>
              <a:gs pos="100000">
                <a:srgbClr val="F913E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4400" b="1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꾸무스따</a:t>
            </a:r>
            <a:r>
              <a:rPr lang="ko-KR" altLang="en-US" sz="40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en-US" altLang="ko-KR" sz="40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/ </a:t>
            </a:r>
            <a:r>
              <a:rPr lang="ko-KR" altLang="en-US" sz="4000" b="1" dirty="0" err="1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뽀</a:t>
            </a:r>
            <a:endParaRPr lang="ko-KR" altLang="en-US" sz="4000" b="1" dirty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4500570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평소에 알고 지냈던 사람들 끼리 만날 때 인사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852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6"/>
          <p:cNvGrpSpPr/>
          <p:nvPr/>
        </p:nvGrpSpPr>
        <p:grpSpPr>
          <a:xfrm>
            <a:off x="468313" y="1357298"/>
            <a:ext cx="7914700" cy="1008062"/>
            <a:chOff x="468313" y="2636838"/>
            <a:chExt cx="7698874" cy="1008062"/>
          </a:xfrm>
        </p:grpSpPr>
        <p:sp>
          <p:nvSpPr>
            <p:cNvPr id="17411" name="Oval 11"/>
            <p:cNvSpPr>
              <a:spLocks noChangeArrowheads="1"/>
            </p:cNvSpPr>
            <p:nvPr/>
          </p:nvSpPr>
          <p:spPr bwMode="auto">
            <a:xfrm flipV="1">
              <a:off x="468313" y="2636838"/>
              <a:ext cx="1727200" cy="10080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>
                <a:spcBef>
                  <a:spcPct val="50000"/>
                </a:spcBef>
              </a:pPr>
              <a:endParaRPr lang="en-US" altLang="ko-KR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endParaRPr>
            </a:p>
            <a:p>
              <a:pPr algn="ctr">
                <a:spcBef>
                  <a:spcPct val="50000"/>
                </a:spcBef>
              </a:pPr>
              <a:r>
                <a:rPr lang="ko-KR" altLang="en-US" sz="36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아침</a:t>
              </a:r>
              <a:endParaRPr lang="ko-KR" altLang="en-US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endParaRPr>
            </a:p>
            <a:p>
              <a:pPr algn="ctr"/>
              <a:endParaRPr lang="ko-KR" alt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17416" name="AutoShape 14"/>
            <p:cNvSpPr>
              <a:spLocks noChangeArrowheads="1"/>
            </p:cNvSpPr>
            <p:nvPr/>
          </p:nvSpPr>
          <p:spPr bwMode="auto">
            <a:xfrm>
              <a:off x="2339975" y="2924175"/>
              <a:ext cx="935038" cy="360363"/>
            </a:xfrm>
            <a:prstGeom prst="rightArrow">
              <a:avLst>
                <a:gd name="adj1" fmla="val 50000"/>
                <a:gd name="adj2" fmla="val 6486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ko-KR" altLang="en-US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17419" name="Text Box 17"/>
            <p:cNvSpPr txBox="1">
              <a:spLocks noChangeArrowheads="1"/>
            </p:cNvSpPr>
            <p:nvPr/>
          </p:nvSpPr>
          <p:spPr bwMode="auto">
            <a:xfrm>
              <a:off x="3487237" y="2786058"/>
              <a:ext cx="4679950" cy="762000"/>
            </a:xfrm>
            <a:prstGeom prst="rect">
              <a:avLst/>
            </a:prstGeom>
            <a:gradFill rotWithShape="1">
              <a:gsLst>
                <a:gs pos="0">
                  <a:srgbClr val="F913E9"/>
                </a:gs>
                <a:gs pos="50000">
                  <a:srgbClr val="FFCCFF"/>
                </a:gs>
                <a:gs pos="100000">
                  <a:srgbClr val="F913E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4400" b="1" dirty="0" err="1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마간당</a:t>
              </a:r>
              <a:r>
                <a:rPr lang="ko-KR" altLang="en-US" sz="44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 우마가</a:t>
              </a:r>
              <a:r>
                <a:rPr lang="ko-KR" altLang="en-US" sz="40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 </a:t>
              </a:r>
              <a:r>
                <a:rPr lang="en-US" altLang="ko-KR" sz="4000" b="1" dirty="0" smtClean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/</a:t>
              </a:r>
              <a:r>
                <a:rPr lang="ko-KR" altLang="en-US" sz="4000" b="1" dirty="0" err="1" smtClean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뽀</a:t>
              </a:r>
              <a:endParaRPr lang="ko-KR" altLang="en-US" sz="40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grpSp>
        <p:nvGrpSpPr>
          <p:cNvPr id="3" name="그룹 17"/>
          <p:cNvGrpSpPr/>
          <p:nvPr/>
        </p:nvGrpSpPr>
        <p:grpSpPr>
          <a:xfrm>
            <a:off x="468312" y="3000372"/>
            <a:ext cx="7920111" cy="1081088"/>
            <a:chOff x="468313" y="3860800"/>
            <a:chExt cx="7632700" cy="1081088"/>
          </a:xfrm>
        </p:grpSpPr>
        <p:sp>
          <p:nvSpPr>
            <p:cNvPr id="17412" name="Oval 13"/>
            <p:cNvSpPr>
              <a:spLocks noChangeArrowheads="1"/>
            </p:cNvSpPr>
            <p:nvPr/>
          </p:nvSpPr>
          <p:spPr bwMode="auto">
            <a:xfrm flipV="1">
              <a:off x="468313" y="3860800"/>
              <a:ext cx="1655762" cy="108108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>
                <a:defRPr/>
              </a:pPr>
              <a:endParaRPr lang="ko-KR" altLang="en-US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17415" name="Rectangle 13"/>
            <p:cNvSpPr>
              <a:spLocks noChangeArrowheads="1"/>
            </p:cNvSpPr>
            <p:nvPr/>
          </p:nvSpPr>
          <p:spPr bwMode="auto">
            <a:xfrm>
              <a:off x="684213" y="4076700"/>
              <a:ext cx="129698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점심</a:t>
              </a:r>
            </a:p>
          </p:txBody>
        </p:sp>
        <p:sp>
          <p:nvSpPr>
            <p:cNvPr id="17417" name="AutoShape 15"/>
            <p:cNvSpPr>
              <a:spLocks noChangeArrowheads="1"/>
            </p:cNvSpPr>
            <p:nvPr/>
          </p:nvSpPr>
          <p:spPr bwMode="auto">
            <a:xfrm>
              <a:off x="2339975" y="4149725"/>
              <a:ext cx="935038" cy="360363"/>
            </a:xfrm>
            <a:prstGeom prst="rightArrow">
              <a:avLst>
                <a:gd name="adj1" fmla="val 50000"/>
                <a:gd name="adj2" fmla="val 6486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ko-KR" altLang="en-US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17420" name="Text Box 18"/>
            <p:cNvSpPr txBox="1">
              <a:spLocks noChangeArrowheads="1"/>
            </p:cNvSpPr>
            <p:nvPr/>
          </p:nvSpPr>
          <p:spPr bwMode="auto">
            <a:xfrm>
              <a:off x="3492500" y="4005263"/>
              <a:ext cx="4608513" cy="762000"/>
            </a:xfrm>
            <a:prstGeom prst="rect">
              <a:avLst/>
            </a:prstGeom>
            <a:gradFill rotWithShape="1">
              <a:gsLst>
                <a:gs pos="0">
                  <a:srgbClr val="F913E9"/>
                </a:gs>
                <a:gs pos="50000">
                  <a:srgbClr val="FFCCFF"/>
                </a:gs>
                <a:gs pos="100000">
                  <a:srgbClr val="F913E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4400" b="1" dirty="0" err="1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마간당</a:t>
              </a:r>
              <a:r>
                <a:rPr lang="ko-KR" altLang="en-US" sz="44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 </a:t>
              </a:r>
              <a:r>
                <a:rPr lang="ko-KR" altLang="en-US" sz="4400" b="1" dirty="0" err="1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하폰</a:t>
              </a:r>
              <a:r>
                <a:rPr lang="ko-KR" altLang="en-US" sz="40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 </a:t>
              </a:r>
              <a:r>
                <a:rPr lang="en-US" altLang="ko-KR" sz="40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/ </a:t>
              </a:r>
              <a:r>
                <a:rPr lang="ko-KR" altLang="en-US" sz="4000" b="1" dirty="0" err="1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뽀</a:t>
              </a:r>
              <a:endParaRPr lang="ko-KR" altLang="en-US" sz="40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grpSp>
        <p:nvGrpSpPr>
          <p:cNvPr id="4" name="그룹 19"/>
          <p:cNvGrpSpPr/>
          <p:nvPr/>
        </p:nvGrpSpPr>
        <p:grpSpPr>
          <a:xfrm>
            <a:off x="468313" y="4714884"/>
            <a:ext cx="7920111" cy="1152525"/>
            <a:chOff x="468313" y="5300663"/>
            <a:chExt cx="7920111" cy="1152525"/>
          </a:xfrm>
        </p:grpSpPr>
        <p:sp>
          <p:nvSpPr>
            <p:cNvPr id="17413" name="Oval 12"/>
            <p:cNvSpPr>
              <a:spLocks noChangeArrowheads="1"/>
            </p:cNvSpPr>
            <p:nvPr/>
          </p:nvSpPr>
          <p:spPr bwMode="auto">
            <a:xfrm flipV="1">
              <a:off x="468313" y="5300663"/>
              <a:ext cx="1727200" cy="115252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ko-KR" altLang="en-US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grpSp>
          <p:nvGrpSpPr>
            <p:cNvPr id="5" name="그룹 18"/>
            <p:cNvGrpSpPr/>
            <p:nvPr/>
          </p:nvGrpSpPr>
          <p:grpSpPr>
            <a:xfrm>
              <a:off x="684213" y="5373688"/>
              <a:ext cx="7704211" cy="784225"/>
              <a:chOff x="684213" y="5373688"/>
              <a:chExt cx="7704211" cy="784225"/>
            </a:xfrm>
          </p:grpSpPr>
          <p:sp>
            <p:nvSpPr>
              <p:cNvPr id="17414" name="Rectangle 18"/>
              <p:cNvSpPr>
                <a:spLocks noChangeArrowheads="1"/>
              </p:cNvSpPr>
              <p:nvPr/>
            </p:nvSpPr>
            <p:spPr bwMode="auto">
              <a:xfrm>
                <a:off x="684213" y="5516563"/>
                <a:ext cx="1223962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ko-KR" altLang="en-US" sz="3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anumBarunGothic" charset="-127"/>
                    <a:ea typeface="NanumBarunGothic" charset="-127"/>
                    <a:cs typeface="NanumBarunGothic" charset="-127"/>
                  </a:rPr>
                  <a:t>저녁</a:t>
                </a:r>
              </a:p>
            </p:txBody>
          </p:sp>
          <p:sp>
            <p:nvSpPr>
              <p:cNvPr id="17418" name="AutoShape 16"/>
              <p:cNvSpPr>
                <a:spLocks noChangeArrowheads="1"/>
              </p:cNvSpPr>
              <p:nvPr/>
            </p:nvSpPr>
            <p:spPr bwMode="auto">
              <a:xfrm>
                <a:off x="2339975" y="5734050"/>
                <a:ext cx="935038" cy="360363"/>
              </a:xfrm>
              <a:prstGeom prst="rightArrow">
                <a:avLst>
                  <a:gd name="adj1" fmla="val 50000"/>
                  <a:gd name="adj2" fmla="val 6486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ko-KR" altLang="en-US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  <p:sp>
            <p:nvSpPr>
              <p:cNvPr id="17421" name="Text Box 19"/>
              <p:cNvSpPr txBox="1">
                <a:spLocks noChangeArrowheads="1"/>
              </p:cNvSpPr>
              <p:nvPr/>
            </p:nvSpPr>
            <p:spPr bwMode="auto">
              <a:xfrm>
                <a:off x="3492500" y="5373688"/>
                <a:ext cx="4895924" cy="762000"/>
              </a:xfrm>
              <a:prstGeom prst="rect">
                <a:avLst/>
              </a:prstGeom>
              <a:gradFill rotWithShape="1">
                <a:gsLst>
                  <a:gs pos="0">
                    <a:srgbClr val="F913E9"/>
                  </a:gs>
                  <a:gs pos="50000">
                    <a:srgbClr val="FFCCFF"/>
                  </a:gs>
                  <a:gs pos="100000">
                    <a:srgbClr val="F913E9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ko-KR" altLang="en-US" sz="4400" b="1" dirty="0" err="1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마간당</a:t>
                </a:r>
                <a:r>
                  <a:rPr lang="ko-KR" altLang="en-US" sz="4400" b="1" dirty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 </a:t>
                </a:r>
                <a:r>
                  <a:rPr lang="ko-KR" altLang="en-US" sz="4400" b="1" dirty="0" err="1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가비</a:t>
                </a:r>
                <a:r>
                  <a:rPr lang="ko-KR" altLang="en-US" sz="4000" b="1" dirty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 </a:t>
                </a:r>
                <a:r>
                  <a:rPr lang="en-US" altLang="ko-KR" sz="4000" b="1" dirty="0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/ </a:t>
                </a:r>
                <a:r>
                  <a:rPr lang="ko-KR" altLang="en-US" sz="4000" b="1" dirty="0" err="1">
                    <a:solidFill>
                      <a:schemeClr val="tx1"/>
                    </a:solidFill>
                    <a:latin typeface="NanumBarunGothic" charset="-127"/>
                    <a:ea typeface="NanumBarunGothic" charset="-127"/>
                    <a:cs typeface="NanumBarunGothic" charset="-127"/>
                  </a:rPr>
                  <a:t>뽀</a:t>
                </a:r>
                <a:endParaRPr lang="ko-KR" altLang="en-US" sz="40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endParaRPr>
              </a:p>
            </p:txBody>
          </p:sp>
        </p:grpSp>
      </p:grpSp>
      <p:sp>
        <p:nvSpPr>
          <p:cNvPr id="17422" name="Rectangle 21"/>
          <p:cNvSpPr>
            <a:spLocks noChangeArrowheads="1"/>
          </p:cNvSpPr>
          <p:nvPr/>
        </p:nvSpPr>
        <p:spPr bwMode="auto">
          <a:xfrm>
            <a:off x="2285984" y="1428736"/>
            <a:ext cx="42481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771525" y="2051050"/>
            <a:ext cx="5456238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ko-KR" altLang="en-US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8435" name="제목 1"/>
          <p:cNvSpPr>
            <a:spLocks/>
          </p:cNvSpPr>
          <p:nvPr/>
        </p:nvSpPr>
        <p:spPr bwMode="auto">
          <a:xfrm>
            <a:off x="0" y="1412875"/>
            <a:ext cx="417671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ko-KR" altLang="en-US" sz="44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안녕히 </a:t>
            </a:r>
            <a:r>
              <a:rPr kumimoji="0" lang="ko-KR" altLang="en-US" sz="4400" b="1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가세요</a:t>
            </a:r>
            <a:r>
              <a:rPr kumimoji="0" lang="en-US" altLang="ko-KR" sz="44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kumimoji="0" lang="en-US" altLang="ko-KR" sz="44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kumimoji="0" lang="ko-KR" altLang="en-US" sz="44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안녕히 계세요</a:t>
            </a:r>
          </a:p>
        </p:txBody>
      </p:sp>
      <p:grpSp>
        <p:nvGrpSpPr>
          <p:cNvPr id="2" name="그룹 11"/>
          <p:cNvGrpSpPr/>
          <p:nvPr/>
        </p:nvGrpSpPr>
        <p:grpSpPr>
          <a:xfrm>
            <a:off x="3995936" y="1916832"/>
            <a:ext cx="4105275" cy="1584325"/>
            <a:chOff x="3995738" y="2060575"/>
            <a:chExt cx="4105275" cy="1584325"/>
          </a:xfrm>
        </p:grpSpPr>
        <p:sp>
          <p:nvSpPr>
            <p:cNvPr id="18436" name="Oval 8"/>
            <p:cNvSpPr>
              <a:spLocks noChangeArrowheads="1"/>
            </p:cNvSpPr>
            <p:nvPr/>
          </p:nvSpPr>
          <p:spPr bwMode="auto">
            <a:xfrm>
              <a:off x="3995738" y="2060575"/>
              <a:ext cx="4032250" cy="1584325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18437" name="부제목 2"/>
            <p:cNvSpPr>
              <a:spLocks/>
            </p:cNvSpPr>
            <p:nvPr/>
          </p:nvSpPr>
          <p:spPr bwMode="auto">
            <a:xfrm>
              <a:off x="4067175" y="2420938"/>
              <a:ext cx="4033838" cy="100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kumimoji="0" lang="ko-KR" altLang="en-US" sz="4800" b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빠알람</a:t>
              </a:r>
              <a:r>
                <a:rPr kumimoji="0" lang="ko-KR" altLang="en-US" sz="4800" b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 </a:t>
              </a:r>
              <a:r>
                <a:rPr kumimoji="0" lang="ko-KR" altLang="en-US" sz="4800" b="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anumBarunGothic" charset="-127"/>
                  <a:ea typeface="NanumBarunGothic" charset="-127"/>
                  <a:cs typeface="NanumBarunGothic" charset="-127"/>
                </a:rPr>
                <a:t>뽀</a:t>
              </a:r>
              <a:endParaRPr kumimoji="0" lang="ko-KR" alt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50825" y="4508500"/>
            <a:ext cx="3095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4400" b="1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감사합니다</a:t>
            </a:r>
          </a:p>
        </p:txBody>
      </p:sp>
      <p:grpSp>
        <p:nvGrpSpPr>
          <p:cNvPr id="3" name="그룹 12"/>
          <p:cNvGrpSpPr/>
          <p:nvPr/>
        </p:nvGrpSpPr>
        <p:grpSpPr>
          <a:xfrm>
            <a:off x="4000496" y="4005263"/>
            <a:ext cx="4214842" cy="1728787"/>
            <a:chOff x="3851275" y="4005263"/>
            <a:chExt cx="3382963" cy="1728787"/>
          </a:xfrm>
        </p:grpSpPr>
        <p:sp>
          <p:nvSpPr>
            <p:cNvPr id="18433" name="Oval 8"/>
            <p:cNvSpPr>
              <a:spLocks noChangeArrowheads="1"/>
            </p:cNvSpPr>
            <p:nvPr/>
          </p:nvSpPr>
          <p:spPr bwMode="auto">
            <a:xfrm>
              <a:off x="3851275" y="4005263"/>
              <a:ext cx="3382963" cy="1728787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  <p:sp>
          <p:nvSpPr>
            <p:cNvPr id="18439" name="Text Box 11"/>
            <p:cNvSpPr txBox="1">
              <a:spLocks noChangeArrowheads="1"/>
            </p:cNvSpPr>
            <p:nvPr/>
          </p:nvSpPr>
          <p:spPr bwMode="auto">
            <a:xfrm>
              <a:off x="4195305" y="4500570"/>
              <a:ext cx="287972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4400" b="1" dirty="0" err="1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살라맛</a:t>
              </a:r>
              <a:r>
                <a:rPr lang="ko-KR" altLang="en-US" sz="4400" b="1" dirty="0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 </a:t>
              </a:r>
              <a:r>
                <a:rPr lang="ko-KR" altLang="en-US" sz="4400" b="1" dirty="0" err="1">
                  <a:solidFill>
                    <a:schemeClr val="tx1"/>
                  </a:solidFill>
                  <a:latin typeface="NanumBarunGothic" charset="-127"/>
                  <a:ea typeface="NanumBarunGothic" charset="-127"/>
                  <a:cs typeface="NanumBarunGothic" charset="-127"/>
                </a:rPr>
                <a:t>뽀</a:t>
              </a:r>
              <a:endParaRPr lang="ko-KR" altLang="en-US" sz="4400" b="1" dirty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endParaRPr>
            </a:p>
          </p:txBody>
        </p:sp>
      </p:grpSp>
      <p:pic>
        <p:nvPicPr>
          <p:cNvPr id="18440" name="Picture 10" descr="MM900236322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88913"/>
            <a:ext cx="23399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2" descr="MC900421402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4868863"/>
            <a:ext cx="1938337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628800"/>
            <a:ext cx="3888432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안녕하세요</a:t>
            </a:r>
            <a:r>
              <a:rPr lang="en-US" altLang="ko-KR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~</a:t>
            </a:r>
          </a:p>
          <a:p>
            <a:endParaRPr lang="en-US" altLang="ko-KR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바겐세일 B" pitchFamily="18" charset="-127"/>
              <a:ea typeface="한컴 바겐세일 B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3164775"/>
            <a:ext cx="4248472" cy="1200329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내이름은</a:t>
            </a:r>
            <a:r>
              <a:rPr lang="ko-KR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 </a:t>
            </a:r>
            <a:r>
              <a:rPr lang="en-US" altLang="ko-KR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***</a:t>
            </a:r>
            <a:r>
              <a:rPr lang="ko-KR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입니다</a:t>
            </a:r>
            <a:r>
              <a:rPr lang="en-US" altLang="ko-KR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.</a:t>
            </a:r>
          </a:p>
          <a:p>
            <a:endParaRPr lang="en-US" altLang="ko-KR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바겐세일 B" pitchFamily="18" charset="-127"/>
              <a:ea typeface="한컴 바겐세일 B" pitchFamily="18" charset="-127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732720" y="404664"/>
            <a:ext cx="51435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itchFamily="18" charset="-127"/>
                <a:ea typeface="HY엽서M" pitchFamily="18" charset="-127"/>
              </a:rPr>
              <a:t>나를 소개할 때</a:t>
            </a:r>
            <a:r>
              <a:rPr lang="en-US" altLang="ko-K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itchFamily="18" charset="-127"/>
                <a:ea typeface="HY엽서M" pitchFamily="18" charset="-127"/>
              </a:rPr>
              <a:t>~^^</a:t>
            </a:r>
            <a:endParaRPr lang="en-US" altLang="ko-K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4744472"/>
            <a:ext cx="3960440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감사합니다</a:t>
            </a:r>
            <a:r>
              <a:rPr lang="en-US" altLang="ko-KR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.</a:t>
            </a:r>
          </a:p>
          <a:p>
            <a:endParaRPr lang="en-US" altLang="ko-KR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바겐세일 B" pitchFamily="18" charset="-127"/>
              <a:ea typeface="한컴 바겐세일 B" pitchFamily="18" charset="-127"/>
            </a:endParaRPr>
          </a:p>
          <a:p>
            <a:endParaRPr lang="en-US" altLang="ko-KR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바겐세일 B" pitchFamily="18" charset="-127"/>
              <a:ea typeface="한컴 바겐세일 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06084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꾸무스따</a:t>
            </a:r>
            <a:r>
              <a:rPr lang="ko-KR" alt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 </a:t>
            </a:r>
            <a:r>
              <a:rPr lang="ko-KR" alt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뽀</a:t>
            </a:r>
            <a:r>
              <a:rPr lang="en-US" altLang="ko-K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~</a:t>
            </a:r>
            <a:endParaRPr lang="ko-KR" alt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4839940" y="537321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살라맛</a:t>
            </a:r>
            <a:r>
              <a:rPr lang="ko-KR" alt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 </a:t>
            </a:r>
            <a:r>
              <a:rPr lang="ko-KR" alt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뽀</a:t>
            </a:r>
            <a:endParaRPr lang="ko-KR" alt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2339752" y="3534107"/>
            <a:ext cx="417646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아꼬</a:t>
            </a:r>
            <a:r>
              <a:rPr lang="ko-KR" alt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 </a:t>
            </a:r>
            <a:r>
              <a:rPr lang="ko-KR" alt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뽀</a:t>
            </a:r>
            <a:r>
              <a:rPr lang="ko-KR" alt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 씨 </a:t>
            </a:r>
            <a:r>
              <a:rPr lang="en-US" altLang="ko-K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바겐세일 B" pitchFamily="18" charset="-127"/>
                <a:ea typeface="한컴 바겐세일 B" pitchFamily="18" charset="-127"/>
              </a:rPr>
              <a:t>***</a:t>
            </a:r>
            <a:endParaRPr lang="ko-KR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이미지 검색결과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556792"/>
            <a:ext cx="5616624" cy="5445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1403648" y="332656"/>
            <a:ext cx="6554867" cy="1524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kumimoji="0" lang="ko-KR" altLang="en-US" sz="6000" b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필란독</a:t>
            </a:r>
            <a:r>
              <a:rPr kumimoji="0" lang="ko-KR" altLang="en-US" sz="6000" b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과 </a:t>
            </a:r>
            <a:r>
              <a:rPr kumimoji="0" lang="ko-KR" altLang="en-US" sz="6000" b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사리마녹</a:t>
            </a:r>
            <a:endParaRPr kumimoji="0" lang="ko-KR" altLang="en-US" sz="60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ransition>
    <p:wipe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00042"/>
            <a:ext cx="4357718" cy="309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17727" b="12983"/>
          <a:stretch>
            <a:fillRect/>
          </a:stretch>
        </p:blipFill>
        <p:spPr bwMode="auto">
          <a:xfrm>
            <a:off x="5072066" y="3643314"/>
            <a:ext cx="3595676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98459" y="357166"/>
            <a:ext cx="1555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필란독</a:t>
            </a:r>
            <a:endParaRPr lang="ko-KR" alt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2307" y="2728737"/>
            <a:ext cx="2717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참숯체B" pitchFamily="18" charset="-127"/>
                <a:ea typeface="양재참숯체B" pitchFamily="18" charset="-127"/>
              </a:rPr>
              <a:t>쥐사슴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참숯체B" pitchFamily="18" charset="-127"/>
                <a:ea typeface="양재참숯체B" pitchFamily="18" charset="-127"/>
              </a:rPr>
              <a:t>(</a:t>
            </a: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참숯체B" pitchFamily="18" charset="-127"/>
                <a:ea typeface="양재참숯체B" pitchFamily="18" charset="-127"/>
              </a:rPr>
              <a:t>애기사슴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참숯체B" pitchFamily="18" charset="-127"/>
                <a:ea typeface="양재참숯체B" pitchFamily="18" charset="-127"/>
              </a:rPr>
              <a:t>)</a:t>
            </a:r>
          </a:p>
          <a:p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참숯체B" pitchFamily="18" charset="-127"/>
                <a:ea typeface="양재참숯체B" pitchFamily="18" charset="-127"/>
              </a:rPr>
              <a:t>몸길이 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참숯체B" pitchFamily="18" charset="-127"/>
                <a:ea typeface="양재참숯체B" pitchFamily="18" charset="-127"/>
              </a:rPr>
              <a:t>: 40-48cm</a:t>
            </a:r>
          </a:p>
          <a:p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참숯체B" pitchFamily="18" charset="-127"/>
              <a:ea typeface="양재참숯체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085" y="4857760"/>
            <a:ext cx="3908441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필리핀 전래동화에서</a:t>
            </a:r>
            <a:endParaRPr lang="en-US" altLang="ko-KR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lang="ko-KR" alt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꾀많은</a:t>
            </a: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동물로 자주 등장하여 </a:t>
            </a:r>
            <a:endParaRPr lang="en-US" altLang="ko-KR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욕심많은</a:t>
            </a: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사람을 골탕먹이죠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~.</a:t>
            </a: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9002" t="3027" r="22982"/>
          <a:stretch>
            <a:fillRect/>
          </a:stretch>
        </p:blipFill>
        <p:spPr bwMode="auto">
          <a:xfrm>
            <a:off x="428596" y="1285860"/>
            <a:ext cx="3857652" cy="3513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33401" y="232834"/>
            <a:ext cx="2538401" cy="9101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사리마녹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1434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t="3398" r="1725"/>
          <a:stretch>
            <a:fillRect/>
          </a:stretch>
        </p:blipFill>
        <p:spPr bwMode="auto">
          <a:xfrm>
            <a:off x="4786314" y="3786190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4932040" y="1268760"/>
            <a:ext cx="3357586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cap="rnd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필리핀의</a:t>
            </a:r>
            <a:endParaRPr lang="en-US" altLang="ko-KR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  <a:p>
            <a:r>
              <a:rPr lang="ko-KR" alt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마라나오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소수민족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</a:p>
          <a:p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에서는 행운을 주는</a:t>
            </a:r>
            <a:endParaRPr lang="en-US" altLang="ko-KR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  <a:p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닭이라고 생각해요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~</a:t>
            </a: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38" y="5000636"/>
            <a:ext cx="3595857" cy="83099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금달걀을</a:t>
            </a:r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낳는 닭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?</a:t>
            </a:r>
          </a:p>
          <a:p>
            <a:r>
              <a:rPr lang="ko-KR" alt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영주의 탐욕을 비웃는 닭</a:t>
            </a:r>
            <a:r>
              <a:rPr lang="en-US" altLang="ko-K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!</a:t>
            </a: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 txBox="1">
            <a:spLocks/>
          </p:cNvSpPr>
          <p:nvPr/>
        </p:nvSpPr>
        <p:spPr>
          <a:xfrm>
            <a:off x="1220420" y="3643314"/>
            <a:ext cx="6423414" cy="271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buNone/>
            </a:pPr>
            <a:r>
              <a:rPr kumimoji="0" lang="ko-KR" alt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탐욕에 대해 이야기 나누기</a:t>
            </a:r>
            <a:r>
              <a:rPr kumimoji="0" lang="en-US" altLang="ko-KR" b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: </a:t>
            </a:r>
          </a:p>
          <a:p>
            <a:pPr marL="0" indent="0" fontAlgn="auto">
              <a:lnSpc>
                <a:spcPct val="160000"/>
              </a:lnSpc>
              <a:buNone/>
            </a:pPr>
            <a:r>
              <a:rPr kumimoji="0" lang="ko-KR" altLang="en-US" b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          내가 영주라면 </a:t>
            </a:r>
            <a:r>
              <a:rPr kumimoji="0" lang="en-US" altLang="ko-KR" b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?  </a:t>
            </a:r>
          </a:p>
          <a:p>
            <a:pPr marL="0" indent="0" fontAlgn="auto">
              <a:lnSpc>
                <a:spcPct val="160000"/>
              </a:lnSpc>
              <a:buNone/>
            </a:pPr>
            <a:r>
              <a:rPr kumimoji="0" lang="ko-KR" altLang="en-US" b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          내가 </a:t>
            </a:r>
            <a:r>
              <a:rPr kumimoji="0" lang="ko-KR" altLang="en-US" b="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필란독이라면</a:t>
            </a:r>
            <a:r>
              <a:rPr kumimoji="0" lang="ko-KR" altLang="en-US" b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r>
              <a:rPr kumimoji="0" lang="en-US" altLang="ko-KR" b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?</a:t>
            </a:r>
          </a:p>
          <a:p>
            <a:pPr marL="0" indent="0" fontAlgn="auto">
              <a:lnSpc>
                <a:spcPct val="160000"/>
              </a:lnSpc>
              <a:buNone/>
            </a:pPr>
            <a:r>
              <a:rPr kumimoji="0" lang="ko-KR" altLang="en-US" b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          내가 백성이라면</a:t>
            </a:r>
            <a:r>
              <a:rPr kumimoji="0" lang="en-US" altLang="ko-KR" b="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? </a:t>
            </a:r>
          </a:p>
          <a:p>
            <a:pPr marL="0" indent="0" fontAlgn="auto">
              <a:buFont typeface="Wingdings 3" panose="05040102010807070707" pitchFamily="18" charset="2"/>
              <a:buNone/>
            </a:pPr>
            <a:endParaRPr kumimoji="0" lang="en-US" altLang="ko-KR" b="0" dirty="0" smtClean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1160405" y="533400"/>
            <a:ext cx="6554867" cy="1109650"/>
          </a:xfr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모둠별</a:t>
            </a:r>
            <a:r>
              <a:rPr lang="ko-KR" alt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활동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2214554"/>
            <a:ext cx="472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내가 </a:t>
            </a:r>
            <a:r>
              <a:rPr lang="en-US" altLang="ko-KR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000</a:t>
            </a:r>
            <a:r>
              <a:rPr lang="ko-KR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라면</a:t>
            </a:r>
            <a:r>
              <a:rPr lang="en-US" altLang="ko-KR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~~~?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포인트가 5개인 별 7"/>
          <p:cNvSpPr/>
          <p:nvPr/>
        </p:nvSpPr>
        <p:spPr>
          <a:xfrm>
            <a:off x="428596" y="2214554"/>
            <a:ext cx="714380" cy="571504"/>
          </a:xfrm>
          <a:prstGeom prst="star5">
            <a:avLst/>
          </a:prstGeom>
          <a:solidFill>
            <a:srgbClr val="9900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8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취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500188"/>
            <a:ext cx="2814638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5" descr="사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00125"/>
            <a:ext cx="28082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 descr="유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929063"/>
            <a:ext cx="20447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 descr="결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73463"/>
            <a:ext cx="23336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 descr="C:\work\교안과원고\2013\고령화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16338"/>
            <a:ext cx="2592387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1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 txBox="1">
            <a:spLocks/>
          </p:cNvSpPr>
          <p:nvPr/>
        </p:nvSpPr>
        <p:spPr>
          <a:xfrm>
            <a:off x="1220420" y="2928934"/>
            <a:ext cx="6159892" cy="3524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buNone/>
            </a:pPr>
            <a:r>
              <a:rPr kumimoji="0" lang="ko-KR" altLang="en-US" sz="28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   영주에게 하고 싶은 말</a:t>
            </a:r>
            <a:r>
              <a:rPr kumimoji="0" lang="en-US" altLang="ko-KR" sz="28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~</a:t>
            </a:r>
            <a:r>
              <a:rPr kumimoji="0" lang="ko-KR" altLang="en-US" sz="28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  <a:endParaRPr kumimoji="0" lang="en-US" altLang="ko-KR" sz="2800" dirty="0" smtClean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fontAlgn="auto">
              <a:buNone/>
            </a:pPr>
            <a:r>
              <a:rPr kumimoji="0" lang="ko-KR" altLang="en-US" sz="28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   </a:t>
            </a:r>
            <a:r>
              <a:rPr kumimoji="0" lang="ko-KR" altLang="en-US" sz="2800" dirty="0" err="1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필란독에게</a:t>
            </a:r>
            <a:r>
              <a:rPr kumimoji="0" lang="ko-KR" altLang="en-US" sz="28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하고 싶은 말</a:t>
            </a:r>
            <a:r>
              <a:rPr kumimoji="0" lang="en-US" altLang="ko-KR" sz="28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~</a:t>
            </a:r>
          </a:p>
          <a:p>
            <a:pPr fontAlgn="auto">
              <a:buNone/>
            </a:pPr>
            <a:r>
              <a:rPr kumimoji="0" lang="ko-KR" altLang="en-US" sz="28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   백성들에게 하고 싶은 말</a:t>
            </a:r>
            <a:r>
              <a:rPr kumimoji="0" lang="en-US" altLang="ko-KR" sz="28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~</a:t>
            </a:r>
            <a:endParaRPr kumimoji="0" lang="en-US" altLang="ko-KR" dirty="0" smtClean="0">
              <a:solidFill>
                <a:schemeClr val="tx1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1160405" y="533400"/>
            <a:ext cx="6554867" cy="1109650"/>
          </a:xfr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모둠별</a:t>
            </a:r>
            <a:r>
              <a:rPr lang="ko-KR" alt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활동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2214554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0" lang="en-US" altLang="ko-KR" sz="32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0 0 0 </a:t>
            </a:r>
            <a:r>
              <a:rPr kumimoji="0" lang="ko-KR" altLang="en-US" sz="32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에게 하고 싶은 말</a:t>
            </a:r>
            <a:r>
              <a:rPr kumimoji="0" lang="en-US" altLang="ko-KR" sz="3200" dirty="0" smtClean="0">
                <a:solidFill>
                  <a:schemeClr val="tx1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~~~^^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8" name="포인트가 5개인 별 7"/>
          <p:cNvSpPr/>
          <p:nvPr/>
        </p:nvSpPr>
        <p:spPr>
          <a:xfrm>
            <a:off x="428596" y="2214554"/>
            <a:ext cx="714380" cy="571504"/>
          </a:xfrm>
          <a:prstGeom prst="star5">
            <a:avLst/>
          </a:prstGeom>
          <a:solidFill>
            <a:srgbClr val="E30D97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8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4"/>
          <p:cNvSpPr>
            <a:spLocks noGrp="1"/>
          </p:cNvSpPr>
          <p:nvPr>
            <p:ph idx="1"/>
          </p:nvPr>
        </p:nvSpPr>
        <p:spPr>
          <a:xfrm>
            <a:off x="1142976" y="714356"/>
            <a:ext cx="6554867" cy="1109650"/>
          </a:xfr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수평선B" pitchFamily="18" charset="-127"/>
                <a:ea typeface="HY수평선B" pitchFamily="18" charset="-127"/>
              </a:rPr>
              <a:t>모둠별</a:t>
            </a:r>
            <a:r>
              <a:rPr lang="ko-KR" alt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수평선B" pitchFamily="18" charset="-127"/>
                <a:ea typeface="HY수평선B" pitchFamily="18" charset="-127"/>
              </a:rPr>
              <a:t> 활동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2214554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0" lang="en-US" altLang="ko-KR" sz="2400" b="0" dirty="0" smtClean="0">
                <a:solidFill>
                  <a:schemeClr val="tx1"/>
                </a:solidFill>
              </a:rPr>
              <a:t> </a:t>
            </a:r>
            <a:r>
              <a:rPr kumimoji="0" lang="ko-KR" altLang="en-US" sz="2400" b="0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모둠</a:t>
            </a:r>
            <a:r>
              <a:rPr kumimoji="0" lang="en-US" altLang="ko-KR" sz="2400" b="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400" b="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친구들과 나눈 이야기로 닭을 꾸며주세요</a:t>
            </a:r>
            <a:r>
              <a:rPr kumimoji="0" lang="en-US" altLang="ko-KR" sz="2400" b="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~~~^^</a:t>
            </a: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포인트가 5개인 별 6"/>
          <p:cNvSpPr/>
          <p:nvPr/>
        </p:nvSpPr>
        <p:spPr>
          <a:xfrm>
            <a:off x="357158" y="2214554"/>
            <a:ext cx="571504" cy="500066"/>
          </a:xfrm>
          <a:prstGeom prst="star5">
            <a:avLst/>
          </a:prstGeom>
          <a:solidFill>
            <a:srgbClr val="1F9B57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988" r="10626"/>
          <a:stretch>
            <a:fillRect/>
          </a:stretch>
        </p:blipFill>
        <p:spPr bwMode="auto">
          <a:xfrm>
            <a:off x="1475656" y="2757340"/>
            <a:ext cx="6086514" cy="398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1560" y="2564904"/>
            <a:ext cx="8352928" cy="2664296"/>
          </a:xfrm>
        </p:spPr>
        <p:txBody>
          <a:bodyPr>
            <a:noAutofit/>
          </a:bodyPr>
          <a:lstStyle/>
          <a:p>
            <a: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1. </a:t>
            </a:r>
            <a:r>
              <a:rPr lang="ko-KR" altLang="en-US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나눠드린 보드를 </a:t>
            </a:r>
            <a:r>
              <a:rPr lang="ko-KR" altLang="en-US" sz="3600" dirty="0" err="1" smtClean="0">
                <a:latin typeface="NanumBarunGothic" charset="-127"/>
                <a:ea typeface="NanumBarunGothic" charset="-127"/>
                <a:cs typeface="NanumBarunGothic" charset="-127"/>
              </a:rPr>
              <a:t>모둠별로</a:t>
            </a:r>
            <a:r>
              <a:rPr lang="ko-KR" altLang="en-US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 꾸며봅시다</a:t>
            </a:r>
            <a: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b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3600" dirty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3600" dirty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2. </a:t>
            </a:r>
            <a:r>
              <a:rPr lang="ko-KR" altLang="en-US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닭의 꼬리에 우리가 나눈 이야기를 써주세요</a:t>
            </a:r>
            <a: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b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3600" dirty="0">
                <a:latin typeface="NanumBarunGothic" charset="-127"/>
                <a:ea typeface="NanumBarunGothic" charset="-127"/>
                <a:cs typeface="NanumBarunGothic" charset="-127"/>
              </a:rPr>
              <a:t/>
            </a:r>
            <a:br>
              <a:rPr lang="en-US" altLang="ko-KR" sz="3600" dirty="0">
                <a:latin typeface="NanumBarunGothic" charset="-127"/>
                <a:ea typeface="NanumBarunGothic" charset="-127"/>
                <a:cs typeface="NanumBarunGothic" charset="-127"/>
              </a:rPr>
            </a:br>
            <a: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3. </a:t>
            </a:r>
            <a:r>
              <a:rPr lang="ko-KR" altLang="en-US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써 놓은 닭의  꼬리를 색색으로 꾸며 보아요</a:t>
            </a:r>
            <a:r>
              <a:rPr lang="en-US" altLang="ko-KR" sz="3600" dirty="0" smtClean="0">
                <a:latin typeface="NanumBarunGothic" charset="-127"/>
                <a:ea typeface="NanumBarunGothic" charset="-127"/>
                <a:cs typeface="NanumBarunGothic" charset="-127"/>
              </a:rPr>
              <a:t>.</a:t>
            </a:r>
            <a:endParaRPr lang="ko-KR" altLang="en-US" sz="3600" dirty="0"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6" name="내용 개체 틀 4"/>
          <p:cNvSpPr>
            <a:spLocks noGrp="1"/>
          </p:cNvSpPr>
          <p:nvPr>
            <p:ph idx="1"/>
          </p:nvPr>
        </p:nvSpPr>
        <p:spPr>
          <a:xfrm>
            <a:off x="1142976" y="548680"/>
            <a:ext cx="6554867" cy="1109650"/>
          </a:xfr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ko-KR" altLang="en-US" sz="5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모둠별</a:t>
            </a:r>
            <a:r>
              <a:rPr lang="ko-KR" altLang="en-US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 활동</a:t>
            </a:r>
            <a:endParaRPr lang="ko-KR" altLang="en-US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658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152400"/>
            <a:ext cx="9144000" cy="6553200"/>
            <a:chOff x="0" y="96"/>
            <a:chExt cx="5760" cy="4128"/>
          </a:xfrm>
        </p:grpSpPr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0" y="96"/>
              <a:ext cx="5760" cy="240"/>
            </a:xfrm>
            <a:prstGeom prst="rect">
              <a:avLst/>
            </a:prstGeom>
            <a:solidFill>
              <a:srgbClr val="00BE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0" y="3984"/>
              <a:ext cx="5760" cy="240"/>
            </a:xfrm>
            <a:prstGeom prst="rect">
              <a:avLst/>
            </a:prstGeom>
            <a:solidFill>
              <a:srgbClr val="00BE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66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534400" cy="4876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ko-KR" sz="10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10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100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살라맛</a:t>
            </a:r>
            <a:r>
              <a:rPr lang="ko-KR" altLang="en-US" sz="10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00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뽀</a:t>
            </a:r>
            <a:r>
              <a:rPr lang="en-US" altLang="ko-KR" sz="10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~!</a:t>
            </a:r>
            <a:br>
              <a:rPr lang="en-US" altLang="ko-KR" sz="10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</a:br>
            <a:endParaRPr lang="ko-KR" altLang="en-US" sz="100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214688"/>
            <a:ext cx="493871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1835697" y="1916113"/>
            <a:ext cx="6603454" cy="863600"/>
          </a:xfrm>
        </p:spPr>
        <p:txBody>
          <a:bodyPr/>
          <a:lstStyle/>
          <a:p>
            <a:r>
              <a:rPr lang="ko-KR" altLang="en-US" sz="4000" b="1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어떤 일이 일어나고 있을까</a:t>
            </a:r>
            <a:r>
              <a:rPr lang="en-US" altLang="ko-KR" sz="4000" b="1" dirty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0285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179388" y="1196975"/>
            <a:ext cx="86423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ko-KR" altLang="en-US" sz="2000" b="0" smtClean="0">
              <a:solidFill>
                <a:srgbClr val="FF33CC"/>
              </a:solidFill>
              <a:latin typeface="굴림" charset="-127"/>
              <a:ea typeface="굴림" charset="-127"/>
              <a:cs typeface="Arial" charset="0"/>
            </a:endParaRPr>
          </a:p>
        </p:txBody>
      </p:sp>
      <p:sp>
        <p:nvSpPr>
          <p:cNvPr id="31747" name="Oval 4"/>
          <p:cNvSpPr>
            <a:spLocks noChangeArrowheads="1"/>
          </p:cNvSpPr>
          <p:nvPr/>
        </p:nvSpPr>
        <p:spPr bwMode="auto">
          <a:xfrm>
            <a:off x="395288" y="1773238"/>
            <a:ext cx="2376487" cy="27368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ko-KR" altLang="en-US" sz="3600" dirty="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전 세계 인구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3600" dirty="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75</a:t>
            </a:r>
            <a:r>
              <a:rPr lang="ko-KR" altLang="en-US" sz="3600" dirty="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억</a:t>
            </a:r>
            <a:endParaRPr lang="en-US" altLang="ko-KR" sz="3600" dirty="0" smtClean="0">
              <a:solidFill>
                <a:srgbClr val="CC0066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3600" dirty="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9,186</a:t>
            </a:r>
            <a:r>
              <a:rPr lang="ko-KR" altLang="en-US" sz="3600" dirty="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만명</a:t>
            </a:r>
            <a:endParaRPr lang="en-US" altLang="ko-KR" sz="3600" dirty="0" smtClean="0">
              <a:solidFill>
                <a:srgbClr val="CC0066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ko-KR" sz="3600" dirty="0" smtClean="0">
              <a:solidFill>
                <a:srgbClr val="CC0066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1748" name="Oval 5"/>
          <p:cNvSpPr>
            <a:spLocks noChangeArrowheads="1"/>
          </p:cNvSpPr>
          <p:nvPr/>
        </p:nvSpPr>
        <p:spPr bwMode="auto">
          <a:xfrm>
            <a:off x="6156325" y="1412875"/>
            <a:ext cx="2160588" cy="24479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ko-KR" altLang="en-US" sz="360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전 세계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360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이주민 인구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360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2</a:t>
            </a:r>
            <a:r>
              <a:rPr lang="ko-KR" altLang="en-US" sz="360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억</a:t>
            </a:r>
            <a:r>
              <a:rPr lang="en-US" altLang="ko-KR" sz="360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5</a:t>
            </a:r>
            <a:r>
              <a:rPr lang="ko-KR" altLang="en-US" sz="360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천 </a:t>
            </a:r>
            <a:endParaRPr lang="en-US" altLang="ko-KR" sz="3600" smtClean="0">
              <a:solidFill>
                <a:srgbClr val="CC0066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360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800</a:t>
            </a:r>
            <a:r>
              <a:rPr lang="ko-KR" altLang="en-US" sz="360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만명</a:t>
            </a:r>
            <a:r>
              <a:rPr lang="en-US" altLang="ko-KR" sz="3600" smtClean="0">
                <a:solidFill>
                  <a:srgbClr val="CC0066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(3.4%)</a:t>
            </a:r>
          </a:p>
        </p:txBody>
      </p:sp>
      <p:pic>
        <p:nvPicPr>
          <p:cNvPr id="31749" name="Picture 6" descr="MPj043113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00213"/>
            <a:ext cx="210026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14313" y="293688"/>
            <a:ext cx="3673475" cy="9144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9" tIns="45715" rIns="91429" bIns="45715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5400" dirty="0" smtClean="0">
              <a:solidFill>
                <a:srgbClr val="6600CC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ko-KR" altLang="en-US" sz="4400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세계의 이주민</a:t>
            </a:r>
            <a:endParaRPr lang="en-US" altLang="ko-KR" sz="4400" dirty="0" smtClean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ko-KR" altLang="en-US" sz="5400" dirty="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 </a:t>
            </a:r>
          </a:p>
        </p:txBody>
      </p:sp>
      <p:pic>
        <p:nvPicPr>
          <p:cNvPr id="31753" name="Picture 12" descr="이주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14788"/>
            <a:ext cx="2843212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14"/>
          <p:cNvSpPr>
            <a:spLocks noChangeArrowheads="1"/>
          </p:cNvSpPr>
          <p:nvPr/>
        </p:nvSpPr>
        <p:spPr bwMode="auto">
          <a:xfrm>
            <a:off x="2555875" y="6308725"/>
            <a:ext cx="45735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kumimoji="0" lang="en-US" altLang="ko-KR" sz="2200" smtClean="0">
                <a:solidFill>
                  <a:srgbClr val="1F497D"/>
                </a:solidFill>
                <a:latin typeface="굴림" charset="-127"/>
                <a:ea typeface="굴림" charset="-127"/>
                <a:cs typeface="Arial" charset="0"/>
              </a:rPr>
              <a:t>2016</a:t>
            </a:r>
            <a:r>
              <a:rPr kumimoji="0" lang="ko-KR" altLang="en-US" sz="2200" smtClean="0">
                <a:solidFill>
                  <a:srgbClr val="1F497D"/>
                </a:solidFill>
                <a:latin typeface="굴림" charset="-127"/>
                <a:ea typeface="굴림" charset="-127"/>
                <a:cs typeface="Arial" charset="0"/>
              </a:rPr>
              <a:t> 통계 기준</a:t>
            </a:r>
            <a:r>
              <a:rPr kumimoji="0" lang="en-US" altLang="ko-KR" sz="2200" smtClean="0">
                <a:solidFill>
                  <a:srgbClr val="1F497D"/>
                </a:solidFill>
                <a:latin typeface="굴림" charset="-127"/>
                <a:ea typeface="굴림" charset="-127"/>
                <a:cs typeface="Arial" charset="0"/>
              </a:rPr>
              <a:t>. UN(2016</a:t>
            </a:r>
            <a:r>
              <a:rPr kumimoji="0" lang="ko-KR" altLang="en-US" sz="2200" smtClean="0">
                <a:solidFill>
                  <a:srgbClr val="1F497D"/>
                </a:solidFill>
                <a:latin typeface="굴림" charset="-127"/>
                <a:ea typeface="굴림" charset="-127"/>
                <a:cs typeface="Arial" charset="0"/>
              </a:rPr>
              <a:t>년</a:t>
            </a:r>
            <a:r>
              <a:rPr kumimoji="0" lang="en-US" altLang="ko-KR" sz="2200" smtClean="0">
                <a:solidFill>
                  <a:srgbClr val="1F497D"/>
                </a:solidFill>
                <a:latin typeface="굴림" charset="-127"/>
                <a:ea typeface="굴림" charset="-127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87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img_map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2344738"/>
            <a:ext cx="9144001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0" y="1826697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endParaRPr lang="ko-KR" altLang="en-US" sz="1800" b="0" smtClean="0">
              <a:solidFill>
                <a:prstClr val="black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0" y="46624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endParaRPr lang="ko-KR" altLang="en-US" sz="1800" b="0" smtClean="0">
              <a:solidFill>
                <a:prstClr val="black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3162300" y="6381750"/>
            <a:ext cx="5301429" cy="32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l">
              <a:lnSpc>
                <a:spcPct val="80000"/>
              </a:lnSpc>
              <a:buFontTx/>
              <a:buNone/>
            </a:pPr>
            <a:r>
              <a:rPr lang="en-US" altLang="ko-KR" sz="1800" b="0" smtClean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&lt;</a:t>
            </a:r>
            <a:r>
              <a:rPr lang="ko-KR" altLang="en-US" sz="1800" b="0" smtClean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자료출처</a:t>
            </a:r>
            <a:r>
              <a:rPr lang="en-US" altLang="ko-KR" sz="1800" b="0" smtClean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&gt; </a:t>
            </a:r>
            <a:r>
              <a:rPr lang="ko-KR" altLang="en-US" sz="1800" b="0" smtClean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재외동포재단  자료실 ‘재외동포현황’ 재구성</a:t>
            </a: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539750" y="3429000"/>
            <a:ext cx="8137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l" eaLnBrk="0" latinLnBrk="0" hangingPunct="0"/>
            <a:endParaRPr lang="ko-KR" altLang="en-US" sz="1800" b="0" smtClean="0">
              <a:solidFill>
                <a:prstClr val="black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2774" name="Rectangle 8"/>
          <p:cNvSpPr>
            <a:spLocks noChangeArrowheads="1"/>
          </p:cNvSpPr>
          <p:nvPr/>
        </p:nvSpPr>
        <p:spPr bwMode="auto">
          <a:xfrm>
            <a:off x="827088" y="1916113"/>
            <a:ext cx="1008062" cy="149225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ko-KR" sz="2400" smtClean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55.9%</a:t>
            </a:r>
          </a:p>
        </p:txBody>
      </p:sp>
      <p:sp>
        <p:nvSpPr>
          <p:cNvPr id="32775" name="Rectangle 9"/>
          <p:cNvSpPr>
            <a:spLocks noChangeArrowheads="1"/>
          </p:cNvSpPr>
          <p:nvPr/>
        </p:nvSpPr>
        <p:spPr bwMode="auto">
          <a:xfrm>
            <a:off x="2411413" y="2349500"/>
            <a:ext cx="1008062" cy="1058863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ko-KR" sz="2400" smtClean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34.7%</a:t>
            </a:r>
          </a:p>
        </p:txBody>
      </p:sp>
      <p:sp>
        <p:nvSpPr>
          <p:cNvPr id="32776" name="Rectangle 10"/>
          <p:cNvSpPr>
            <a:spLocks noChangeArrowheads="1"/>
          </p:cNvSpPr>
          <p:nvPr/>
        </p:nvSpPr>
        <p:spPr bwMode="auto">
          <a:xfrm>
            <a:off x="3924300" y="2708275"/>
            <a:ext cx="1152525" cy="698500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ko-KR" sz="2400" smtClean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9.0%</a:t>
            </a:r>
          </a:p>
        </p:txBody>
      </p:sp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5580063" y="2997200"/>
            <a:ext cx="1223962" cy="409575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ko-KR" sz="2400" smtClean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0.2%</a:t>
            </a:r>
          </a:p>
        </p:txBody>
      </p:sp>
      <p:sp>
        <p:nvSpPr>
          <p:cNvPr id="32778" name="Rectangle 12"/>
          <p:cNvSpPr>
            <a:spLocks noChangeArrowheads="1"/>
          </p:cNvSpPr>
          <p:nvPr/>
        </p:nvSpPr>
        <p:spPr bwMode="auto">
          <a:xfrm>
            <a:off x="7164388" y="3068638"/>
            <a:ext cx="1223962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ko-KR" sz="2400" smtClean="0">
                <a:solidFill>
                  <a:prstClr val="black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0.2%</a:t>
            </a:r>
          </a:p>
        </p:txBody>
      </p:sp>
      <p:sp>
        <p:nvSpPr>
          <p:cNvPr id="32779" name="AutoShape 13"/>
          <p:cNvSpPr>
            <a:spLocks noChangeArrowheads="1"/>
          </p:cNvSpPr>
          <p:nvPr/>
        </p:nvSpPr>
        <p:spPr bwMode="auto">
          <a:xfrm>
            <a:off x="611188" y="3573463"/>
            <a:ext cx="1368425" cy="2663825"/>
          </a:xfrm>
          <a:prstGeom prst="upArrow">
            <a:avLst>
              <a:gd name="adj1" fmla="val 50000"/>
              <a:gd name="adj2" fmla="val 42078"/>
            </a:avLst>
          </a:prstGeom>
          <a:solidFill>
            <a:srgbClr val="FFFF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아시아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일본</a:t>
            </a: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중국</a:t>
            </a: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베트남</a:t>
            </a: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인도네시아</a:t>
            </a: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태국 등</a:t>
            </a: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</a:p>
        </p:txBody>
      </p:sp>
      <p:sp>
        <p:nvSpPr>
          <p:cNvPr id="32780" name="AutoShape 14"/>
          <p:cNvSpPr>
            <a:spLocks noChangeArrowheads="1"/>
          </p:cNvSpPr>
          <p:nvPr/>
        </p:nvSpPr>
        <p:spPr bwMode="auto">
          <a:xfrm>
            <a:off x="2339975" y="3644900"/>
            <a:ext cx="1368425" cy="2303463"/>
          </a:xfrm>
          <a:prstGeom prst="upArrow">
            <a:avLst>
              <a:gd name="adj1" fmla="val 50000"/>
              <a:gd name="adj2" fmla="val 4208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미주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미국</a:t>
            </a:r>
            <a:r>
              <a:rPr lang="en-US" altLang="ko-KR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캐나다</a:t>
            </a:r>
            <a:r>
              <a:rPr lang="en-US" altLang="ko-KR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브라질</a:t>
            </a:r>
            <a:r>
              <a:rPr lang="en-US" altLang="ko-KR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중남미 등</a:t>
            </a:r>
            <a:r>
              <a:rPr lang="en-US" altLang="ko-KR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</a:p>
        </p:txBody>
      </p:sp>
      <p:sp>
        <p:nvSpPr>
          <p:cNvPr id="32781" name="AutoShape 15"/>
          <p:cNvSpPr>
            <a:spLocks noChangeArrowheads="1"/>
          </p:cNvSpPr>
          <p:nvPr/>
        </p:nvSpPr>
        <p:spPr bwMode="auto">
          <a:xfrm>
            <a:off x="3995738" y="3573463"/>
            <a:ext cx="1368425" cy="2303462"/>
          </a:xfrm>
          <a:prstGeom prst="upArrow">
            <a:avLst>
              <a:gd name="adj1" fmla="val 50000"/>
              <a:gd name="adj2" fmla="val 42082"/>
            </a:avLst>
          </a:prstGeom>
          <a:solidFill>
            <a:srgbClr val="FFFF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구주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(</a:t>
            </a: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영국</a:t>
            </a: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독일</a:t>
            </a: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프랑스 등</a:t>
            </a:r>
            <a:r>
              <a:rPr lang="en-US" altLang="ko-KR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</a:p>
        </p:txBody>
      </p:sp>
      <p:sp>
        <p:nvSpPr>
          <p:cNvPr id="32782" name="AutoShape 16"/>
          <p:cNvSpPr>
            <a:spLocks noChangeArrowheads="1"/>
          </p:cNvSpPr>
          <p:nvPr/>
        </p:nvSpPr>
        <p:spPr bwMode="auto">
          <a:xfrm>
            <a:off x="5580063" y="3573463"/>
            <a:ext cx="1368425" cy="2303462"/>
          </a:xfrm>
          <a:prstGeom prst="upArrow">
            <a:avLst>
              <a:gd name="adj1" fmla="val 50000"/>
              <a:gd name="adj2" fmla="val 42082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ko-KR" altLang="en-US" sz="2800" smtClean="0">
              <a:solidFill>
                <a:srgbClr val="D60093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6600CC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중동</a:t>
            </a:r>
          </a:p>
          <a:p>
            <a:pPr>
              <a:lnSpc>
                <a:spcPct val="80000"/>
              </a:lnSpc>
              <a:buFontTx/>
              <a:buNone/>
            </a:pPr>
            <a:endParaRPr lang="ko-KR" altLang="en-US" sz="2400" smtClean="0">
              <a:solidFill>
                <a:srgbClr val="6600CC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2783" name="AutoShape 17"/>
          <p:cNvSpPr>
            <a:spLocks noChangeArrowheads="1"/>
          </p:cNvSpPr>
          <p:nvPr/>
        </p:nvSpPr>
        <p:spPr bwMode="auto">
          <a:xfrm>
            <a:off x="7164388" y="3573463"/>
            <a:ext cx="1368425" cy="2303462"/>
          </a:xfrm>
          <a:prstGeom prst="upArrow">
            <a:avLst>
              <a:gd name="adj1" fmla="val 50000"/>
              <a:gd name="adj2" fmla="val 42082"/>
            </a:avLst>
          </a:prstGeom>
          <a:solidFill>
            <a:srgbClr val="FFFF00">
              <a:alpha val="4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ko-KR" altLang="en-US" sz="2800" smtClean="0">
              <a:solidFill>
                <a:srgbClr val="D60093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ko-KR" altLang="en-US" sz="2400" smtClean="0">
                <a:solidFill>
                  <a:srgbClr val="D60093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아프리카</a:t>
            </a:r>
          </a:p>
          <a:p>
            <a:pPr>
              <a:lnSpc>
                <a:spcPct val="80000"/>
              </a:lnSpc>
              <a:buFontTx/>
              <a:buNone/>
            </a:pPr>
            <a:endParaRPr lang="ko-KR" altLang="en-US" sz="2800" smtClean="0">
              <a:solidFill>
                <a:srgbClr val="D60093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2784" name="Rectangle 19"/>
          <p:cNvSpPr>
            <a:spLocks noChangeArrowheads="1"/>
          </p:cNvSpPr>
          <p:nvPr/>
        </p:nvSpPr>
        <p:spPr bwMode="auto">
          <a:xfrm>
            <a:off x="1860550" y="1290638"/>
            <a:ext cx="71659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l">
              <a:lnSpc>
                <a:spcPct val="80000"/>
              </a:lnSpc>
              <a:buFontTx/>
              <a:buNone/>
            </a:pPr>
            <a:r>
              <a:rPr lang="ko-KR" altLang="en-US" sz="280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해외거주 한국인 </a:t>
            </a:r>
            <a:r>
              <a:rPr lang="en-US" altLang="ko-KR" sz="280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7,430,664</a:t>
            </a:r>
            <a:r>
              <a:rPr lang="ko-KR" altLang="en-US" sz="280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명</a:t>
            </a:r>
            <a:r>
              <a:rPr lang="en-US" altLang="ko-KR" sz="280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(2016</a:t>
            </a:r>
            <a:r>
              <a:rPr lang="ko-KR" altLang="en-US" sz="280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년</a:t>
            </a:r>
            <a:r>
              <a:rPr lang="en-US" altLang="ko-KR" sz="280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)</a:t>
            </a:r>
            <a:endParaRPr lang="en-US" altLang="ko-KR" sz="2800" b="0" smtClean="0">
              <a:solidFill>
                <a:srgbClr val="0070C0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12306" name="Rectangle 20"/>
          <p:cNvSpPr>
            <a:spLocks noChangeArrowheads="1"/>
          </p:cNvSpPr>
          <p:nvPr/>
        </p:nvSpPr>
        <p:spPr bwMode="auto">
          <a:xfrm>
            <a:off x="250825" y="333375"/>
            <a:ext cx="6048375" cy="6477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29" tIns="45715" rIns="91429" bIns="45715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l">
              <a:lnSpc>
                <a:spcPct val="80000"/>
              </a:lnSpc>
              <a:spcBef>
                <a:spcPct val="20000"/>
              </a:spcBef>
              <a:defRPr/>
            </a:pPr>
            <a:endParaRPr lang="en-US" altLang="ko-KR" sz="3600" dirty="0" smtClean="0">
              <a:solidFill>
                <a:srgbClr val="990099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defRPr/>
            </a:pPr>
            <a:r>
              <a:rPr lang="ko-KR" altLang="en-US" sz="4000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numBarunGothic" charset="-127"/>
                <a:ea typeface="NanumBarunGothic" charset="-127"/>
                <a:cs typeface="NanumBarunGothic" charset="-127"/>
              </a:rPr>
              <a:t>외국으로 가는 한국사람들</a:t>
            </a:r>
            <a:endParaRPr lang="en-US" altLang="ko-KR" sz="4000" dirty="0" smtClean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anumBarunGothic" charset="-127"/>
              <a:ea typeface="NanumBarunGothic" charset="-127"/>
              <a:cs typeface="NanumBarunGothic" charset="-127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defRPr/>
            </a:pPr>
            <a:endParaRPr lang="ko-KR" altLang="en-US" sz="3600" dirty="0" smtClean="0">
              <a:solidFill>
                <a:srgbClr val="990099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589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179388" y="2997200"/>
            <a:ext cx="86423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l">
              <a:lnSpc>
                <a:spcPct val="80000"/>
              </a:lnSpc>
              <a:buFontTx/>
              <a:buNone/>
            </a:pPr>
            <a:endParaRPr lang="ko-KR" altLang="en-US" sz="2000" b="0" smtClean="0">
              <a:solidFill>
                <a:srgbClr val="FF33CC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3794" name="Oval 3"/>
          <p:cNvSpPr>
            <a:spLocks noChangeArrowheads="1"/>
          </p:cNvSpPr>
          <p:nvPr/>
        </p:nvSpPr>
        <p:spPr bwMode="auto">
          <a:xfrm>
            <a:off x="179388" y="1376363"/>
            <a:ext cx="2520950" cy="27733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ko-KR" altLang="en-US" sz="2800" smtClean="0">
                <a:solidFill>
                  <a:srgbClr val="9900FF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한국 인구</a:t>
            </a:r>
          </a:p>
          <a:p>
            <a:pPr>
              <a:lnSpc>
                <a:spcPct val="80000"/>
              </a:lnSpc>
              <a:buFontTx/>
              <a:buNone/>
            </a:pPr>
            <a:endParaRPr lang="ko-KR" altLang="en-US" sz="2800" smtClean="0">
              <a:solidFill>
                <a:srgbClr val="9900FF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2800" smtClean="0">
                <a:solidFill>
                  <a:srgbClr val="9900FF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5,169</a:t>
            </a:r>
            <a:r>
              <a:rPr lang="ko-KR" altLang="en-US" sz="2800" smtClean="0">
                <a:solidFill>
                  <a:srgbClr val="9900FF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만여명</a:t>
            </a:r>
            <a:endParaRPr lang="en-US" altLang="ko-KR" sz="2800" smtClean="0">
              <a:solidFill>
                <a:srgbClr val="9900FF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3795" name="Oval 4"/>
          <p:cNvSpPr>
            <a:spLocks noChangeArrowheads="1"/>
          </p:cNvSpPr>
          <p:nvPr/>
        </p:nvSpPr>
        <p:spPr bwMode="auto">
          <a:xfrm>
            <a:off x="5724525" y="1550988"/>
            <a:ext cx="2951163" cy="24542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ko-KR" altLang="en-US" sz="2800" smtClean="0">
                <a:solidFill>
                  <a:srgbClr val="9900FF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한국 내 이주민</a:t>
            </a:r>
            <a:endParaRPr lang="en-US" altLang="ko-KR" sz="2800" smtClean="0">
              <a:solidFill>
                <a:srgbClr val="9900FF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ko-KR" altLang="en-US" sz="2800" smtClean="0">
              <a:solidFill>
                <a:srgbClr val="9900FF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2800" smtClean="0">
                <a:solidFill>
                  <a:srgbClr val="9900FF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176</a:t>
            </a:r>
            <a:r>
              <a:rPr lang="ko-KR" altLang="en-US" sz="2800" smtClean="0">
                <a:solidFill>
                  <a:srgbClr val="9900FF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만여명</a:t>
            </a:r>
            <a:r>
              <a:rPr lang="en-US" altLang="ko-KR" sz="2800" smtClean="0">
                <a:solidFill>
                  <a:srgbClr val="9900FF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(3.4%)</a:t>
            </a:r>
          </a:p>
        </p:txBody>
      </p: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5580063" y="6021388"/>
            <a:ext cx="30241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kumimoji="0" lang="en-US" altLang="ko-KR" sz="2200" b="0" smtClean="0">
                <a:solidFill>
                  <a:srgbClr val="1F497D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2016</a:t>
            </a:r>
            <a:r>
              <a:rPr kumimoji="0" lang="ko-KR" altLang="en-US" sz="2200" b="0" smtClean="0">
                <a:solidFill>
                  <a:srgbClr val="1F497D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년 통계</a:t>
            </a:r>
            <a:r>
              <a:rPr kumimoji="0" lang="en-US" altLang="ko-KR" sz="2200" b="0" smtClean="0">
                <a:solidFill>
                  <a:srgbClr val="1F497D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. </a:t>
            </a:r>
            <a:r>
              <a:rPr kumimoji="0" lang="ko-KR" altLang="en-US" sz="2200" b="0" smtClean="0">
                <a:solidFill>
                  <a:srgbClr val="1F497D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법무부</a:t>
            </a:r>
            <a:endParaRPr kumimoji="0" lang="en-US" altLang="ko-KR" sz="2200" b="0" smtClean="0">
              <a:solidFill>
                <a:srgbClr val="1F497D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1619250" y="4941888"/>
            <a:ext cx="69850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algn="l">
              <a:lnSpc>
                <a:spcPct val="80000"/>
              </a:lnSpc>
              <a:buFontTx/>
              <a:buNone/>
            </a:pPr>
            <a:r>
              <a:rPr lang="ko-KR" altLang="en-US" sz="3600" b="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지구촌  </a:t>
            </a:r>
            <a:r>
              <a:rPr lang="en-US" altLang="ko-KR" sz="3600" b="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188</a:t>
            </a:r>
            <a:r>
              <a:rPr lang="ko-KR" altLang="en-US" sz="3600" b="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개  국가에서  왔어요</a:t>
            </a:r>
          </a:p>
        </p:txBody>
      </p:sp>
      <p:pic>
        <p:nvPicPr>
          <p:cNvPr id="33799" name="Picture 9" descr="이주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19263"/>
            <a:ext cx="25558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2"/>
          <p:cNvSpPr txBox="1">
            <a:spLocks/>
          </p:cNvSpPr>
          <p:nvPr/>
        </p:nvSpPr>
        <p:spPr bwMode="auto">
          <a:xfrm>
            <a:off x="179388" y="339725"/>
            <a:ext cx="59261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kumimoji="0" lang="ko-KR" altLang="en-US" sz="4000" smtClean="0">
                <a:solidFill>
                  <a:srgbClr val="0070C0"/>
                </a:solidFill>
                <a:latin typeface="NanumBarunGothic" charset="-127"/>
                <a:ea typeface="NanumBarunGothic" charset="-127"/>
                <a:cs typeface="NanumBarunGothic" charset="-127"/>
              </a:rPr>
              <a:t>한국으로 오는 사람들</a:t>
            </a:r>
            <a:endParaRPr kumimoji="0" lang="en-US" altLang="ko-KR" sz="4000" smtClean="0">
              <a:solidFill>
                <a:srgbClr val="0070C0"/>
              </a:solidFill>
              <a:latin typeface="NanumBarunGothic" charset="-127"/>
              <a:ea typeface="NanumBarunGothic" charset="-127"/>
              <a:cs typeface="NanumBarunGothic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21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9958</TotalTime>
  <Words>517</Words>
  <Application>Microsoft Macintosh PowerPoint</Application>
  <PresentationFormat>화면 슬라이드 쇼(4:3)</PresentationFormat>
  <Paragraphs>210</Paragraphs>
  <Slides>53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53</vt:i4>
      </vt:variant>
    </vt:vector>
  </HeadingPairs>
  <TitlesOfParts>
    <vt:vector size="73" baseType="lpstr">
      <vt:lpstr>굴림</vt:lpstr>
      <vt:lpstr>맑은 고딕</vt:lpstr>
      <vt:lpstr>배달의민족 한나</vt:lpstr>
      <vt:lpstr>산돌광수 L</vt:lpstr>
      <vt:lpstr>양재참숯체B</vt:lpstr>
      <vt:lpstr>한컴 바겐세일 B</vt:lpstr>
      <vt:lpstr>한컴 바겐세일 M</vt:lpstr>
      <vt:lpstr>휴먼둥근헤드라인</vt:lpstr>
      <vt:lpstr>HY견고딕</vt:lpstr>
      <vt:lpstr>HY동녘B</vt:lpstr>
      <vt:lpstr>HY수평선B</vt:lpstr>
      <vt:lpstr>HY신명조</vt:lpstr>
      <vt:lpstr>HY엽서M</vt:lpstr>
      <vt:lpstr>HY헤드라인M</vt:lpstr>
      <vt:lpstr>NanumBarunGothic</vt:lpstr>
      <vt:lpstr>Wingdings 3</vt:lpstr>
      <vt:lpstr>Arial</vt:lpstr>
      <vt:lpstr>Symbol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 옛날옛날부터 옮겨다니며 살았던 지구촌 사람들</vt:lpstr>
      <vt:lpstr>PowerPoint 프레젠테이션</vt:lpstr>
      <vt:lpstr>어떤 일이 일어나고 있을까?</vt:lpstr>
      <vt:lpstr>PowerPoint 프레젠테이션</vt:lpstr>
      <vt:lpstr>PowerPoint 프레젠테이션</vt:lpstr>
      <vt:lpstr>PowerPoint 프레젠테이션</vt:lpstr>
      <vt:lpstr>PowerPoint 프레젠테이션</vt:lpstr>
      <vt:lpstr>올리볼리 그림동화  ’필란독과 금달걀을 낳는 닭’  감상하기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필리핀 상징동물</vt:lpstr>
      <vt:lpstr>PowerPoint 프레젠테이션</vt:lpstr>
      <vt:lpstr>PowerPoint 프레젠테이션</vt:lpstr>
      <vt:lpstr>PowerPoint 프레젠테이션</vt:lpstr>
      <vt:lpstr>필리핀 날씨</vt:lpstr>
      <vt:lpstr>PowerPoint 프레젠테이션</vt:lpstr>
      <vt:lpstr>필리핀 음식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초록 망고 (Green Mango)</vt:lpstr>
      <vt:lpstr>인디앤 망고 </vt:lpstr>
      <vt:lpstr>애플 망고</vt:lpstr>
      <vt:lpstr>미니 망고 (숲수핀)</vt:lpstr>
      <vt:lpstr>PowerPoint 프레젠테이션</vt:lpstr>
      <vt:lpstr>PowerPoint 프레젠테이션</vt:lpstr>
      <vt:lpstr>필리핀 전통의상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1. 나눠드린 보드를 모둠별로 꾸며봅시다.  2. 닭의 꼬리에 우리가 나눈 이야기를 써주세요.  3. 써 놓은 닭의  꼬리를 색색으로 꾸며 보아요.</vt:lpstr>
      <vt:lpstr> 살라맛 뽀~!  </vt:lpstr>
    </vt:vector>
  </TitlesOfParts>
  <Company>노동인권회관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법률지원팀</dc:creator>
  <cp:lastModifiedBy>Microsoft Office 사용자</cp:lastModifiedBy>
  <cp:revision>723</cp:revision>
  <dcterms:created xsi:type="dcterms:W3CDTF">2005-09-23T09:58:10Z</dcterms:created>
  <dcterms:modified xsi:type="dcterms:W3CDTF">2019-03-06T08:37:45Z</dcterms:modified>
</cp:coreProperties>
</file>